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slides/slide22.xml" ContentType="application/vnd.openxmlformats-officedocument.presentationml.slide+xml"/>
  <Override PartName="/ppt/theme/theme2.xml" ContentType="application/vnd.openxmlformats-officedocument.theme+xml"/>
  <Override PartName="/ppt/notesSlides/notesSlide11.xml" ContentType="application/vnd.openxmlformats-officedocument.presentationml.notesSlide+xml"/>
  <Override PartName="/ppt/slides/slide2.xml" ContentType="application/vnd.openxmlformats-officedocument.presentationml.slide+xml"/>
  <Override PartName="/ppt/diagrams/colors1.xml" ContentType="application/vnd.openxmlformats-officedocument.drawingml.diagramColors+xml"/>
  <Override PartName="/docProps/app.xml" ContentType="application/vnd.openxmlformats-officedocument.extended-properties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diagrams/data1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quickStyle1.xml" ContentType="application/vnd.openxmlformats-officedocument.drawingml.diagramStyl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Default Extension="rels" ContentType="application/vnd.openxmlformats-package.relationships+xml"/>
  <Override PartName="/ppt/slides/slide9.xml" ContentType="application/vnd.openxmlformats-officedocument.presentationml.slide+xml"/>
  <Override PartName="/ppt/diagrams/drawing1.xml" ContentType="application/vnd.ms-office.drawingml.diagramDrawing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62" r:id="rId4"/>
    <p:sldId id="260" r:id="rId5"/>
    <p:sldId id="261" r:id="rId6"/>
    <p:sldId id="267" r:id="rId7"/>
    <p:sldId id="258" r:id="rId8"/>
    <p:sldId id="270" r:id="rId9"/>
    <p:sldId id="268" r:id="rId10"/>
    <p:sldId id="264" r:id="rId11"/>
    <p:sldId id="277" r:id="rId12"/>
    <p:sldId id="266" r:id="rId13"/>
    <p:sldId id="281" r:id="rId14"/>
    <p:sldId id="282" r:id="rId15"/>
    <p:sldId id="271" r:id="rId16"/>
    <p:sldId id="279" r:id="rId17"/>
    <p:sldId id="280" r:id="rId18"/>
    <p:sldId id="273" r:id="rId19"/>
    <p:sldId id="274" r:id="rId20"/>
    <p:sldId id="275" r:id="rId21"/>
    <p:sldId id="272" r:id="rId22"/>
    <p:sldId id="276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80192" autoAdjust="0"/>
  </p:normalViewPr>
  <p:slideViewPr>
    <p:cSldViewPr>
      <p:cViewPr varScale="1">
        <p:scale>
          <a:sx n="68" d="100"/>
          <a:sy n="68" d="100"/>
        </p:scale>
        <p:origin x="-1072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viewProps" Target="viewProps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theme" Target="theme/theme1.xml"/><Relationship Id="rId26" Type="http://schemas.openxmlformats.org/officeDocument/2006/relationships/presProps" Target="presProps.xml"/><Relationship Id="rId11" Type="http://schemas.openxmlformats.org/officeDocument/2006/relationships/slide" Target="slides/slide10.xml"/><Relationship Id="rId29" Type="http://schemas.openxmlformats.org/officeDocument/2006/relationships/tableStyles" Target="tableStyles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4C8F32-8A50-4E63-8F29-9AB858E1B4DA}" type="doc">
      <dgm:prSet loTypeId="urn:microsoft.com/office/officeart/2005/8/layout/process1" loCatId="process" qsTypeId="urn:microsoft.com/office/officeart/2005/8/quickstyle/simple5" qsCatId="simple" csTypeId="urn:microsoft.com/office/officeart/2005/8/colors/accent1_2#1" csCatId="accent1" phldr="1"/>
      <dgm:spPr/>
    </dgm:pt>
    <dgm:pt modelId="{294C5763-27D0-4CD7-B2DF-C8C60BC61900}">
      <dgm:prSet phldrT="[Text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S_tradnl" sz="1700" noProof="0" dirty="0" smtClean="0"/>
            <a:t>En la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S_tradnl" sz="1700" b="1" noProof="0" dirty="0" smtClean="0">
              <a:solidFill>
                <a:schemeClr val="accent4">
                  <a:lumMod val="50000"/>
                </a:schemeClr>
              </a:solidFill>
            </a:rPr>
            <a:t>Región Asia-Pacífico.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S_tradnl" sz="1700" b="0" noProof="0" dirty="0" smtClean="0"/>
            <a:t>En Agosto de 2010, La </a:t>
          </a:r>
          <a:r>
            <a:rPr lang="es-ES_tradnl" sz="1700" b="1" noProof="0" dirty="0" smtClean="0">
              <a:solidFill>
                <a:schemeClr val="accent4">
                  <a:lumMod val="50000"/>
                </a:schemeClr>
              </a:solidFill>
            </a:rPr>
            <a:t>Región Asia-Pacífico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S_tradnl" sz="1700" b="0" noProof="0" dirty="0" smtClean="0"/>
            <a:t>Levanta fondos en su Campamento Juvenil y patrocinan el Proyecto de capacitación de liderazgo en Bangladesh…</a:t>
          </a:r>
          <a:endParaRPr lang="es-ES_tradnl" sz="1700" noProof="0" dirty="0"/>
        </a:p>
      </dgm:t>
    </dgm:pt>
    <dgm:pt modelId="{3BD0CD7C-5FEB-405F-8731-1929D1AC33D7}" type="parTrans" cxnId="{D4605CA2-18FB-4144-80E6-204B8372F644}">
      <dgm:prSet/>
      <dgm:spPr/>
      <dgm:t>
        <a:bodyPr/>
        <a:lstStyle/>
        <a:p>
          <a:endParaRPr lang="en-US"/>
        </a:p>
      </dgm:t>
    </dgm:pt>
    <dgm:pt modelId="{4C5A839B-672C-4515-8A70-7940B217ED10}" type="sibTrans" cxnId="{D4605CA2-18FB-4144-80E6-204B8372F644}">
      <dgm:prSet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algn="r"/>
          <a:r>
            <a:rPr lang="en-US" sz="2000" b="1" dirty="0" smtClean="0"/>
            <a:t>$1,600</a:t>
          </a:r>
          <a:endParaRPr lang="en-US" sz="2000" b="1" dirty="0"/>
        </a:p>
      </dgm:t>
    </dgm:pt>
    <dgm:pt modelId="{88A8B6DE-E7F1-410B-8A51-255A4B7F506C}">
      <dgm:prSet phldrT="[Text]" custT="1"/>
      <dgm:spPr/>
      <dgm:t>
        <a:bodyPr/>
        <a:lstStyle/>
        <a:p>
          <a:pPr algn="l">
            <a:lnSpc>
              <a:spcPct val="90000"/>
            </a:lnSpc>
            <a:spcAft>
              <a:spcPct val="35000"/>
            </a:spcAft>
          </a:pPr>
          <a:r>
            <a:rPr lang="es-ES_tradnl" sz="1800" noProof="0" dirty="0" smtClean="0"/>
            <a:t>En la </a:t>
          </a:r>
        </a:p>
        <a:p>
          <a:pPr algn="l">
            <a:lnSpc>
              <a:spcPct val="90000"/>
            </a:lnSpc>
            <a:spcAft>
              <a:spcPct val="35000"/>
            </a:spcAft>
          </a:pPr>
          <a:r>
            <a:rPr lang="es-ES_tradnl" sz="2000" b="1" noProof="0" dirty="0" smtClean="0">
              <a:solidFill>
                <a:schemeClr val="accent4">
                  <a:lumMod val="50000"/>
                </a:schemeClr>
              </a:solidFill>
            </a:rPr>
            <a:t>Región Eurasia</a:t>
          </a:r>
          <a:r>
            <a:rPr lang="es-ES_tradnl" sz="2000" b="0" noProof="0" dirty="0" smtClean="0">
              <a:solidFill>
                <a:schemeClr val="accent4">
                  <a:lumMod val="50000"/>
                </a:schemeClr>
              </a:solidFill>
            </a:rPr>
            <a:t>. </a:t>
          </a:r>
          <a:r>
            <a:rPr lang="es-ES_tradnl" sz="2000" b="0" noProof="0" dirty="0" smtClean="0">
              <a:solidFill>
                <a:schemeClr val="bg1"/>
              </a:solidFill>
            </a:rPr>
            <a:t>La capacitación de liderazgo en Bangladesh se llevará a cabo este año.</a:t>
          </a:r>
          <a:endParaRPr lang="es-ES_tradnl" sz="1600" b="0" noProof="0" dirty="0">
            <a:solidFill>
              <a:schemeClr val="bg1"/>
            </a:solidFill>
          </a:endParaRPr>
        </a:p>
      </dgm:t>
    </dgm:pt>
    <dgm:pt modelId="{A3FE3B02-E0BB-4765-9F18-0113B8960FC5}" type="parTrans" cxnId="{6424E6BD-959B-4506-9836-EF4936CDCE1A}">
      <dgm:prSet/>
      <dgm:spPr/>
      <dgm:t>
        <a:bodyPr/>
        <a:lstStyle/>
        <a:p>
          <a:endParaRPr lang="en-US"/>
        </a:p>
      </dgm:t>
    </dgm:pt>
    <dgm:pt modelId="{85C18721-84B1-466D-9898-8A941480FB09}" type="sibTrans" cxnId="{6424E6BD-959B-4506-9836-EF4936CDCE1A}">
      <dgm:prSet/>
      <dgm:spPr/>
      <dgm:t>
        <a:bodyPr/>
        <a:lstStyle/>
        <a:p>
          <a:endParaRPr lang="en-US"/>
        </a:p>
      </dgm:t>
    </dgm:pt>
    <dgm:pt modelId="{FD6EE8A8-4BCD-47B5-A9F6-609D73B8A08B}">
      <dgm:prSet phldrT="[Text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S_tradnl" sz="2000" b="1" noProof="0" dirty="0" smtClean="0">
              <a:solidFill>
                <a:schemeClr val="accent4">
                  <a:lumMod val="50000"/>
                </a:schemeClr>
              </a:solidFill>
            </a:rPr>
            <a:t>Distrito suroeste de Indiana   </a:t>
          </a:r>
          <a:endParaRPr lang="es-ES_tradnl" sz="2000" b="0" noProof="0" dirty="0" smtClean="0"/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S_tradnl" sz="2000" b="0" noProof="0" dirty="0" smtClean="0"/>
            <a:t>Levanta fondos para patrocinar un proyecto de balones de evangelismo y equipo deportivo…</a:t>
          </a:r>
          <a:endParaRPr lang="es-ES_tradnl" sz="2000" b="1" noProof="0" dirty="0" smtClean="0"/>
        </a:p>
      </dgm:t>
    </dgm:pt>
    <dgm:pt modelId="{9AD4EC09-FA38-455E-B69C-A83DBCA5BD73}" type="sibTrans" cxnId="{26EE9E26-5D02-492D-B847-20717C88E9A4}">
      <dgm:prSet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algn="r"/>
          <a:r>
            <a:rPr lang="en-US" sz="2100" b="1" dirty="0" smtClean="0"/>
            <a:t>$431</a:t>
          </a:r>
          <a:endParaRPr lang="en-US" sz="2100" b="1" dirty="0"/>
        </a:p>
      </dgm:t>
    </dgm:pt>
    <dgm:pt modelId="{8C6DC0BE-4000-46FA-BEA2-5E496BD0BB62}" type="parTrans" cxnId="{26EE9E26-5D02-492D-B847-20717C88E9A4}">
      <dgm:prSet/>
      <dgm:spPr/>
      <dgm:t>
        <a:bodyPr/>
        <a:lstStyle/>
        <a:p>
          <a:endParaRPr lang="en-US"/>
        </a:p>
      </dgm:t>
    </dgm:pt>
    <dgm:pt modelId="{F8AB40C0-6287-4DDC-A0B1-F62B69EB0BBA}" type="pres">
      <dgm:prSet presAssocID="{DC4C8F32-8A50-4E63-8F29-9AB858E1B4DA}" presName="Name0" presStyleCnt="0">
        <dgm:presLayoutVars>
          <dgm:dir/>
          <dgm:resizeHandles val="exact"/>
        </dgm:presLayoutVars>
      </dgm:prSet>
      <dgm:spPr/>
    </dgm:pt>
    <dgm:pt modelId="{A15D0C6E-35A5-40C2-AFBE-456A99BBC958}" type="pres">
      <dgm:prSet presAssocID="{FD6EE8A8-4BCD-47B5-A9F6-609D73B8A08B}" presName="node" presStyleLbl="node1" presStyleIdx="0" presStyleCnt="3" custScaleX="95079" custScaleY="2467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288D0F-02BA-4B62-9778-F5B4F2394633}" type="pres">
      <dgm:prSet presAssocID="{9AD4EC09-FA38-455E-B69C-A83DBCA5BD73}" presName="sibTrans" presStyleLbl="sibTrans2D1" presStyleIdx="0" presStyleCnt="2" custScaleX="201569" custScaleY="184764" custLinFactY="-84706" custLinFactNeighborX="-19408" custLinFactNeighborY="-100000"/>
      <dgm:spPr/>
      <dgm:t>
        <a:bodyPr/>
        <a:lstStyle/>
        <a:p>
          <a:endParaRPr lang="en-US"/>
        </a:p>
      </dgm:t>
    </dgm:pt>
    <dgm:pt modelId="{96044EB5-6DCE-46B8-AA8D-3433631896C2}" type="pres">
      <dgm:prSet presAssocID="{9AD4EC09-FA38-455E-B69C-A83DBCA5BD73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71B24D49-0E7D-488B-BBA4-F2F3BACF2E7E}" type="pres">
      <dgm:prSet presAssocID="{294C5763-27D0-4CD7-B2DF-C8C60BC61900}" presName="node" presStyleLbl="node1" presStyleIdx="1" presStyleCnt="3" custScaleX="116807" custScaleY="2467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71F6A5-AE07-47BC-B747-18ACA13AEC7F}" type="pres">
      <dgm:prSet presAssocID="{4C5A839B-672C-4515-8A70-7940B217ED10}" presName="sibTrans" presStyleLbl="sibTrans2D1" presStyleIdx="1" presStyleCnt="2" custScaleX="252406" custScaleY="184764" custLinFactY="-99529" custLinFactNeighborX="-22716" custLinFactNeighborY="-100000"/>
      <dgm:spPr/>
      <dgm:t>
        <a:bodyPr/>
        <a:lstStyle/>
        <a:p>
          <a:endParaRPr lang="en-US"/>
        </a:p>
      </dgm:t>
    </dgm:pt>
    <dgm:pt modelId="{B1A5E2EA-CAFA-48C6-A86D-CD35BE2C48FB}" type="pres">
      <dgm:prSet presAssocID="{4C5A839B-672C-4515-8A70-7940B217ED10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9D89506F-E196-4C04-8BBB-E0894559D42E}" type="pres">
      <dgm:prSet presAssocID="{88A8B6DE-E7F1-410B-8A51-255A4B7F506C}" presName="node" presStyleLbl="node1" presStyleIdx="2" presStyleCnt="3" custScaleX="95079" custScaleY="2467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6EE9E26-5D02-492D-B847-20717C88E9A4}" srcId="{DC4C8F32-8A50-4E63-8F29-9AB858E1B4DA}" destId="{FD6EE8A8-4BCD-47B5-A9F6-609D73B8A08B}" srcOrd="0" destOrd="0" parTransId="{8C6DC0BE-4000-46FA-BEA2-5E496BD0BB62}" sibTransId="{9AD4EC09-FA38-455E-B69C-A83DBCA5BD73}"/>
    <dgm:cxn modelId="{40792231-4A67-4452-8ED4-E2F976F77A1B}" type="presOf" srcId="{DC4C8F32-8A50-4E63-8F29-9AB858E1B4DA}" destId="{F8AB40C0-6287-4DDC-A0B1-F62B69EB0BBA}" srcOrd="0" destOrd="0" presId="urn:microsoft.com/office/officeart/2005/8/layout/process1"/>
    <dgm:cxn modelId="{B1FE97A7-1552-454A-8424-9CDFB557844A}" type="presOf" srcId="{9AD4EC09-FA38-455E-B69C-A83DBCA5BD73}" destId="{A3288D0F-02BA-4B62-9778-F5B4F2394633}" srcOrd="0" destOrd="0" presId="urn:microsoft.com/office/officeart/2005/8/layout/process1"/>
    <dgm:cxn modelId="{39B0CD9A-5D83-4BAA-B69B-0B88E3748573}" type="presOf" srcId="{4C5A839B-672C-4515-8A70-7940B217ED10}" destId="{B1A5E2EA-CAFA-48C6-A86D-CD35BE2C48FB}" srcOrd="1" destOrd="0" presId="urn:microsoft.com/office/officeart/2005/8/layout/process1"/>
    <dgm:cxn modelId="{3EEA5303-EEA4-4082-A553-D848227E8009}" type="presOf" srcId="{4C5A839B-672C-4515-8A70-7940B217ED10}" destId="{AE71F6A5-AE07-47BC-B747-18ACA13AEC7F}" srcOrd="0" destOrd="0" presId="urn:microsoft.com/office/officeart/2005/8/layout/process1"/>
    <dgm:cxn modelId="{D4605CA2-18FB-4144-80E6-204B8372F644}" srcId="{DC4C8F32-8A50-4E63-8F29-9AB858E1B4DA}" destId="{294C5763-27D0-4CD7-B2DF-C8C60BC61900}" srcOrd="1" destOrd="0" parTransId="{3BD0CD7C-5FEB-405F-8731-1929D1AC33D7}" sibTransId="{4C5A839B-672C-4515-8A70-7940B217ED10}"/>
    <dgm:cxn modelId="{EE41B601-14DA-4F48-88EB-F7F297A6F45B}" type="presOf" srcId="{FD6EE8A8-4BCD-47B5-A9F6-609D73B8A08B}" destId="{A15D0C6E-35A5-40C2-AFBE-456A99BBC958}" srcOrd="0" destOrd="0" presId="urn:microsoft.com/office/officeart/2005/8/layout/process1"/>
    <dgm:cxn modelId="{F96C38B3-285F-4C25-9213-D1891DFCB3E5}" type="presOf" srcId="{88A8B6DE-E7F1-410B-8A51-255A4B7F506C}" destId="{9D89506F-E196-4C04-8BBB-E0894559D42E}" srcOrd="0" destOrd="0" presId="urn:microsoft.com/office/officeart/2005/8/layout/process1"/>
    <dgm:cxn modelId="{6424E6BD-959B-4506-9836-EF4936CDCE1A}" srcId="{DC4C8F32-8A50-4E63-8F29-9AB858E1B4DA}" destId="{88A8B6DE-E7F1-410B-8A51-255A4B7F506C}" srcOrd="2" destOrd="0" parTransId="{A3FE3B02-E0BB-4765-9F18-0113B8960FC5}" sibTransId="{85C18721-84B1-466D-9898-8A941480FB09}"/>
    <dgm:cxn modelId="{B1DAFCF8-361C-4937-900B-0202A1E0D3B6}" type="presOf" srcId="{294C5763-27D0-4CD7-B2DF-C8C60BC61900}" destId="{71B24D49-0E7D-488B-BBA4-F2F3BACF2E7E}" srcOrd="0" destOrd="0" presId="urn:microsoft.com/office/officeart/2005/8/layout/process1"/>
    <dgm:cxn modelId="{66A35353-F6E9-4E80-9CB2-A6F12610F210}" type="presOf" srcId="{9AD4EC09-FA38-455E-B69C-A83DBCA5BD73}" destId="{96044EB5-6DCE-46B8-AA8D-3433631896C2}" srcOrd="1" destOrd="0" presId="urn:microsoft.com/office/officeart/2005/8/layout/process1"/>
    <dgm:cxn modelId="{6F417241-084B-42D9-AEED-7A76C54F7EB4}" type="presParOf" srcId="{F8AB40C0-6287-4DDC-A0B1-F62B69EB0BBA}" destId="{A15D0C6E-35A5-40C2-AFBE-456A99BBC958}" srcOrd="0" destOrd="0" presId="urn:microsoft.com/office/officeart/2005/8/layout/process1"/>
    <dgm:cxn modelId="{AF9C8512-B62A-4363-8806-CE56BFC203D7}" type="presParOf" srcId="{F8AB40C0-6287-4DDC-A0B1-F62B69EB0BBA}" destId="{A3288D0F-02BA-4B62-9778-F5B4F2394633}" srcOrd="1" destOrd="0" presId="urn:microsoft.com/office/officeart/2005/8/layout/process1"/>
    <dgm:cxn modelId="{C0C0F10B-5DA8-4979-AC53-4441DEB1472C}" type="presParOf" srcId="{A3288D0F-02BA-4B62-9778-F5B4F2394633}" destId="{96044EB5-6DCE-46B8-AA8D-3433631896C2}" srcOrd="0" destOrd="0" presId="urn:microsoft.com/office/officeart/2005/8/layout/process1"/>
    <dgm:cxn modelId="{FE95188D-7C6F-4909-B7CB-F2336CF06C14}" type="presParOf" srcId="{F8AB40C0-6287-4DDC-A0B1-F62B69EB0BBA}" destId="{71B24D49-0E7D-488B-BBA4-F2F3BACF2E7E}" srcOrd="2" destOrd="0" presId="urn:microsoft.com/office/officeart/2005/8/layout/process1"/>
    <dgm:cxn modelId="{5867C3C4-9622-492F-8F6E-865BABB957D1}" type="presParOf" srcId="{F8AB40C0-6287-4DDC-A0B1-F62B69EB0BBA}" destId="{AE71F6A5-AE07-47BC-B747-18ACA13AEC7F}" srcOrd="3" destOrd="0" presId="urn:microsoft.com/office/officeart/2005/8/layout/process1"/>
    <dgm:cxn modelId="{139182D5-1A77-4A0E-BE40-98F5C85F1D0A}" type="presParOf" srcId="{AE71F6A5-AE07-47BC-B747-18ACA13AEC7F}" destId="{B1A5E2EA-CAFA-48C6-A86D-CD35BE2C48FB}" srcOrd="0" destOrd="0" presId="urn:microsoft.com/office/officeart/2005/8/layout/process1"/>
    <dgm:cxn modelId="{789A90F2-25C0-44B6-B8C1-FB75E253F819}" type="presParOf" srcId="{F8AB40C0-6287-4DDC-A0B1-F62B69EB0BBA}" destId="{9D89506F-E196-4C04-8BBB-E0894559D42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5D0C6E-35A5-40C2-AFBE-456A99BBC958}">
      <dsp:nvSpPr>
        <dsp:cNvPr id="0" name=""/>
        <dsp:cNvSpPr/>
      </dsp:nvSpPr>
      <dsp:spPr>
        <a:xfrm>
          <a:off x="1873" y="0"/>
          <a:ext cx="1972812" cy="37338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2000" b="1" kern="1200" noProof="0" dirty="0" smtClean="0">
              <a:solidFill>
                <a:schemeClr val="accent4">
                  <a:lumMod val="50000"/>
                </a:schemeClr>
              </a:solidFill>
            </a:rPr>
            <a:t>Distrito suroeste de Indiana   </a:t>
          </a:r>
          <a:endParaRPr lang="es-ES_tradnl" sz="2000" b="0" kern="1200" noProof="0" dirty="0" smtClean="0"/>
        </a:p>
        <a:p>
          <a:pPr lvl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2000" b="0" kern="1200" noProof="0" dirty="0" smtClean="0"/>
            <a:t>Levanta fondos para patrocinar un proyecto de balones de evangelismo y equipo deportivo…</a:t>
          </a:r>
          <a:endParaRPr lang="es-ES_tradnl" sz="2000" b="1" kern="1200" noProof="0" dirty="0" smtClean="0"/>
        </a:p>
      </dsp:txBody>
      <dsp:txXfrm>
        <a:off x="1873" y="0"/>
        <a:ext cx="1972812" cy="3733800"/>
      </dsp:txXfrm>
    </dsp:sp>
    <dsp:sp modelId="{A3288D0F-02BA-4B62-9778-F5B4F2394633}">
      <dsp:nvSpPr>
        <dsp:cNvPr id="0" name=""/>
        <dsp:cNvSpPr/>
      </dsp:nvSpPr>
      <dsp:spPr>
        <a:xfrm>
          <a:off x="1873412" y="441060"/>
          <a:ext cx="886667" cy="950758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2"/>
            </a:gs>
            <a:gs pos="100000">
              <a:schemeClr val="accent2"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2">
              <a:shade val="30000"/>
            </a:schemeClr>
          </a:contourClr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$431</a:t>
          </a:r>
          <a:endParaRPr lang="en-US" sz="2100" b="1" kern="1200" dirty="0"/>
        </a:p>
      </dsp:txBody>
      <dsp:txXfrm>
        <a:off x="1873412" y="441060"/>
        <a:ext cx="886667" cy="950758"/>
      </dsp:txXfrm>
    </dsp:sp>
    <dsp:sp modelId="{71B24D49-0E7D-488B-BBA4-F2F3BACF2E7E}">
      <dsp:nvSpPr>
        <dsp:cNvPr id="0" name=""/>
        <dsp:cNvSpPr/>
      </dsp:nvSpPr>
      <dsp:spPr>
        <a:xfrm>
          <a:off x="2804652" y="0"/>
          <a:ext cx="2423650" cy="37338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700" kern="1200" noProof="0" dirty="0" smtClean="0"/>
            <a:t>En la</a:t>
          </a:r>
        </a:p>
        <a:p>
          <a:pPr lvl="0" algn="l" defTabSz="7556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700" b="1" kern="1200" noProof="0" dirty="0" smtClean="0">
              <a:solidFill>
                <a:schemeClr val="accent4">
                  <a:lumMod val="50000"/>
                </a:schemeClr>
              </a:solidFill>
            </a:rPr>
            <a:t>Región Asia-Pacífico.</a:t>
          </a:r>
        </a:p>
        <a:p>
          <a:pPr lvl="0" algn="l" defTabSz="7556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700" b="0" kern="1200" noProof="0" dirty="0" smtClean="0"/>
            <a:t>En Agosto de 2010, La </a:t>
          </a:r>
          <a:r>
            <a:rPr lang="es-ES_tradnl" sz="1700" b="1" kern="1200" noProof="0" dirty="0" smtClean="0">
              <a:solidFill>
                <a:schemeClr val="accent4">
                  <a:lumMod val="50000"/>
                </a:schemeClr>
              </a:solidFill>
            </a:rPr>
            <a:t>Región Asia-Pacífico </a:t>
          </a:r>
        </a:p>
        <a:p>
          <a:pPr lvl="0" algn="l" defTabSz="7556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_tradnl" sz="1700" b="0" kern="1200" noProof="0" dirty="0" smtClean="0"/>
            <a:t>Levanta fondos en su Campamento Juvenil y patrocinan el Proyecto de capacitación de liderazgo en Bangladesh…</a:t>
          </a:r>
          <a:endParaRPr lang="es-ES_tradnl" sz="1700" kern="1200" noProof="0" dirty="0"/>
        </a:p>
      </dsp:txBody>
      <dsp:txXfrm>
        <a:off x="2804652" y="0"/>
        <a:ext cx="2423650" cy="3733800"/>
      </dsp:txXfrm>
    </dsp:sp>
    <dsp:sp modelId="{AE71F6A5-AE07-47BC-B747-18ACA13AEC7F}">
      <dsp:nvSpPr>
        <dsp:cNvPr id="0" name=""/>
        <dsp:cNvSpPr/>
      </dsp:nvSpPr>
      <dsp:spPr>
        <a:xfrm>
          <a:off x="5000667" y="364784"/>
          <a:ext cx="1110290" cy="950758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2"/>
            </a:gs>
            <a:gs pos="100000">
              <a:schemeClr val="accent2"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2">
              <a:shade val="30000"/>
            </a:schemeClr>
          </a:contourClr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$1,600</a:t>
          </a:r>
          <a:endParaRPr lang="en-US" sz="2000" b="1" kern="1200" dirty="0"/>
        </a:p>
      </dsp:txBody>
      <dsp:txXfrm>
        <a:off x="5000667" y="364784"/>
        <a:ext cx="1110290" cy="950758"/>
      </dsp:txXfrm>
    </dsp:sp>
    <dsp:sp modelId="{9D89506F-E196-4C04-8BBB-E0894559D42E}">
      <dsp:nvSpPr>
        <dsp:cNvPr id="0" name=""/>
        <dsp:cNvSpPr/>
      </dsp:nvSpPr>
      <dsp:spPr>
        <a:xfrm>
          <a:off x="6058270" y="0"/>
          <a:ext cx="1972812" cy="37338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noProof="0" dirty="0" smtClean="0"/>
            <a:t>En la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b="1" kern="1200" noProof="0" dirty="0" smtClean="0">
              <a:solidFill>
                <a:schemeClr val="accent4">
                  <a:lumMod val="50000"/>
                </a:schemeClr>
              </a:solidFill>
            </a:rPr>
            <a:t>Región Eurasia</a:t>
          </a:r>
          <a:r>
            <a:rPr lang="es-ES_tradnl" sz="2000" b="0" kern="1200" noProof="0" dirty="0" smtClean="0">
              <a:solidFill>
                <a:schemeClr val="accent4">
                  <a:lumMod val="50000"/>
                </a:schemeClr>
              </a:solidFill>
            </a:rPr>
            <a:t>. </a:t>
          </a:r>
          <a:r>
            <a:rPr lang="es-ES_tradnl" sz="2000" b="0" kern="1200" noProof="0" dirty="0" smtClean="0">
              <a:solidFill>
                <a:schemeClr val="bg1"/>
              </a:solidFill>
            </a:rPr>
            <a:t>La capacitación de liderazgo en Bangladesh se llevará a cabo este año.</a:t>
          </a:r>
          <a:endParaRPr lang="es-ES_tradnl" sz="1600" b="0" kern="1200" noProof="0" dirty="0">
            <a:solidFill>
              <a:schemeClr val="bg1"/>
            </a:solidFill>
          </a:endParaRPr>
        </a:p>
      </dsp:txBody>
      <dsp:txXfrm>
        <a:off x="6058270" y="0"/>
        <a:ext cx="1972812" cy="3733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2F8E221-439E-48D8-803C-08CE14AA2DC1}" type="datetimeFigureOut">
              <a:rPr lang="en-US"/>
              <a:pPr>
                <a:defRPr/>
              </a:pPr>
              <a:t>7/27/11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DB9DB1A-00F8-48B4-A9FA-DC31DFE8BC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Son</a:t>
            </a:r>
            <a:r>
              <a:rPr lang="es-ES_tradnl" baseline="0" dirty="0" smtClean="0"/>
              <a:t> una forma para que los Jóvenes Nazarenos apoyen otros Jóvenes Nazarenos alrededor del mundo. </a:t>
            </a:r>
          </a:p>
          <a:p>
            <a:r>
              <a:rPr lang="es-ES_tradnl" baseline="0" dirty="0" smtClean="0"/>
              <a:t>Todos los proyectos de Jesús Para Una Nueva Generación  representan una  necesidad actual que existe en ministerios de JNI en todo el mundo.</a:t>
            </a:r>
          </a:p>
          <a:p>
            <a:endParaRPr lang="es-ES_tradnl" baseline="0" dirty="0" smtClean="0"/>
          </a:p>
          <a:p>
            <a:r>
              <a:rPr lang="es-ES_tradnl" baseline="0" dirty="0" smtClean="0"/>
              <a:t>Cuando tu y tus jóvenes levantan fondos para patrocinar un proyecto de Jesús Para Una Nueva Generación, ustedes están equipando otros ministerios de juveniles in sus esfuerzos para compartir a Jesús con una nueva generación.</a:t>
            </a:r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B9DB1A-00F8-48B4-A9FA-DC31DFE8BC4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 noProof="0" dirty="0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1131458-3BE7-45FD-A450-0A231EBBCDAB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B9DB1A-00F8-48B4-A9FA-DC31DFE8BC4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B9DB1A-00F8-48B4-A9FA-DC31DFE8BC4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B9DB1A-00F8-48B4-A9FA-DC31DFE8BC4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B9DB1A-00F8-48B4-A9FA-DC31DFE8BC4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B9DB1A-00F8-48B4-A9FA-DC31DFE8BC4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B9DB1A-00F8-48B4-A9FA-DC31DFE8BC4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B9DB1A-00F8-48B4-A9FA-DC31DFE8BC4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_tradnl" sz="1200" b="1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Perfil del Voluntario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Entre 18 y 26 años de edad, soltero/a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Miembro de Iglesia del Nazareno con testimonio cristiano sobresaliente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Sano mental, física y emocionalmente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Estar sirviendo en la iglesia local exitosamente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Destrezas en ambientes </a:t>
            </a:r>
            <a:r>
              <a:rPr lang="es-ES_tradnl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</a:t>
            </a:r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-culturales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Mente creativa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Auto-motivado y con iniciativa propia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Destrezas en música (para algunos)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Habilidades en comunicación interpersonal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Destreza y experiencia en evangelismo personal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Habilidad de hablar inglés bien (y francés y/o español si es posible)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 una permanente vida devocional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Habilidades en liderazgo y organización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Educación teológica básica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Pasaporte con Vigencia hasta enero 2013, por lo menos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B9DB1A-00F8-48B4-A9FA-DC31DFE8BC4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B9DB1A-00F8-48B4-A9FA-DC31DFE8BC4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B9DB1A-00F8-48B4-A9FA-DC31DFE8BC4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B9DB1A-00F8-48B4-A9FA-DC31DFE8BC4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B9DB1A-00F8-48B4-A9FA-DC31DFE8BC4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B9DB1A-00F8-48B4-A9FA-DC31DFE8BC4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2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5" name="Group 44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8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0" name="Rectangle 114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1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29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7" name="Rectangle 84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8" name="Rectangle 85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113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4" name="Rectangle 77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5" name="Rectangle 78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80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1" name="Rectangle 74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" name="Rectangle 75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76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" name="Freeform 44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Freeform 4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4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50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51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Hexagon 52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53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54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55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56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Freeform 57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Hexagon 58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59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60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61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62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63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64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65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66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Freeform 67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68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3" name="Rectangle 45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" name="Rectangle 46"/>
          <p:cNvSpPr/>
          <p:nvPr/>
        </p:nvSpPr>
        <p:spPr>
          <a:xfrm>
            <a:off x="4649788" y="-22225"/>
            <a:ext cx="3505200" cy="2312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9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88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7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688" y="1516063"/>
            <a:ext cx="2133600" cy="752475"/>
          </a:xfrm>
        </p:spPr>
        <p:txBody>
          <a:bodyPr anchor="b"/>
          <a:lstStyle>
            <a:lvl1pPr algn="l">
              <a:defRPr sz="2400"/>
            </a:lvl1pPr>
          </a:lstStyle>
          <a:p>
            <a:pPr>
              <a:defRPr/>
            </a:pPr>
            <a:fld id="{221D287A-1110-4FFC-B84F-DA88A1943C52}" type="datetimeFigureOut">
              <a:rPr lang="en-US"/>
              <a:pPr>
                <a:defRPr/>
              </a:pPr>
              <a:t>7/27/11</a:t>
            </a:fld>
            <a:endParaRPr lang="en-US"/>
          </a:p>
        </p:txBody>
      </p:sp>
      <p:sp>
        <p:nvSpPr>
          <p:cNvPr id="4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838" y="5719763"/>
            <a:ext cx="283051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788" y="5719763"/>
            <a:ext cx="642937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86F05B59-E719-4156-AD3B-9A48A7D719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5C6C6-A231-45EC-B857-04CFF12A7688}" type="datetimeFigureOut">
              <a:rPr lang="en-US"/>
              <a:pPr>
                <a:defRPr/>
              </a:pPr>
              <a:t>7/27/11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8E942-D958-4B8C-A257-405C92BCD3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57EDF-D6CF-4D25-B737-0E543232C929}" type="datetimeFigureOut">
              <a:rPr lang="en-US"/>
              <a:pPr>
                <a:defRPr/>
              </a:pPr>
              <a:t>7/27/11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72490-9B3E-4A5C-B3BE-4647518DEF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72F39-50D1-47A7-96C6-CC22AB076D5B}" type="datetimeFigureOut">
              <a:rPr lang="en-US"/>
              <a:pPr>
                <a:defRPr/>
              </a:pPr>
              <a:t>7/27/11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74E9D-0FF0-4D6A-BFB0-92555BBFEF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D8849-A1A9-4DA7-8AA5-3ADF28D867F6}" type="datetimeFigureOut">
              <a:rPr lang="en-US"/>
              <a:pPr>
                <a:defRPr/>
              </a:pPr>
              <a:t>7/27/11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11D85-03A7-416C-BB9D-0FA58B6A5A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7BD953-F390-4FA8-94B9-628976A1DB47}" type="datetimeFigureOut">
              <a:rPr lang="en-US"/>
              <a:pPr>
                <a:defRPr/>
              </a:pPr>
              <a:t>7/27/11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EFB63-B537-4451-B47F-31950D1356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3402B-7EC6-4E20-8CD2-350F577DA9D9}" type="datetimeFigureOut">
              <a:rPr lang="en-US"/>
              <a:pPr>
                <a:defRPr/>
              </a:pPr>
              <a:t>7/27/11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9CE5E-2AD8-4DBE-96E4-AF32F4AB35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44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83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80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81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82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77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78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79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74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75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76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4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4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4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4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5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5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5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5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5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5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58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59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61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62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63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64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65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66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67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68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69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70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45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56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57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60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9DE7F-5E3C-4675-9619-3A8F6CA6CE6C}" type="datetimeFigureOut">
              <a:rPr lang="en-US"/>
              <a:pPr>
                <a:defRPr/>
              </a:pPr>
              <a:t>7/27/11</a:t>
            </a:fld>
            <a:endParaRPr lang="en-US"/>
          </a:p>
        </p:txBody>
      </p:sp>
      <p:sp>
        <p:nvSpPr>
          <p:cNvPr id="49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D7230-363B-46C8-9267-1E572A4C46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0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44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86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83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84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85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80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81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82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77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78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79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45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46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47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48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49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50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51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59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60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61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62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63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64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65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66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67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68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69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70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71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72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73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9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10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101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104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63B9D-273C-499B-9D78-5EEABF5F23CC}" type="datetimeFigureOut">
              <a:rPr lang="en-US"/>
              <a:pPr>
                <a:defRPr/>
              </a:pPr>
              <a:t>7/27/11</a:t>
            </a:fld>
            <a:endParaRPr lang="en-US"/>
          </a:p>
        </p:txBody>
      </p:sp>
      <p:sp>
        <p:nvSpPr>
          <p:cNvPr id="4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C8724-BB6F-47FE-AD1E-EB6D108E05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716C7-AD2E-4B6A-8B37-6861E038A503}" type="datetimeFigureOut">
              <a:rPr lang="en-US"/>
              <a:pPr>
                <a:defRPr/>
              </a:pPr>
              <a:t>7/27/11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C6DC4-7AD9-454D-934A-F18A30F04D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D1044-E9CC-463F-8512-75EBFCC7346E}" type="datetimeFigureOut">
              <a:rPr lang="en-US"/>
              <a:pPr>
                <a:defRPr/>
              </a:pPr>
              <a:t>7/27/11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A62B8-2BA5-4F7B-B8BD-2F13D14C57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1"/>
          <p:cNvGrpSpPr>
            <a:grpSpLocks/>
          </p:cNvGrpSpPr>
          <p:nvPr/>
        </p:nvGrpSpPr>
        <p:grpSpPr bwMode="auto">
          <a:xfrm>
            <a:off x="-304800" y="0"/>
            <a:ext cx="9932988" cy="6858000"/>
            <a:chOff x="-382404" y="0"/>
            <a:chExt cx="9932332" cy="6858000"/>
          </a:xfrm>
        </p:grpSpPr>
        <p:grpSp>
          <p:nvGrpSpPr>
            <p:cNvPr id="1035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58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59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60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2540" y="5035550"/>
              <a:ext cx="9144983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2540" y="3467100"/>
              <a:ext cx="9144983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2540" y="5284788"/>
              <a:ext cx="9144983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6793" y="5132388"/>
              <a:ext cx="6982951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5573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19425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8949" y="159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6524" y="32543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2326" y="53832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3969" y="540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542" y="28495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394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09771" y="54117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8820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443" y="15636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997" y="4056063"/>
              <a:ext cx="1242931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997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375"/>
            <a:ext cx="8229600" cy="618648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0888" y="-22225"/>
            <a:ext cx="3679825" cy="700088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1042988" y="1027113"/>
            <a:ext cx="70246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42988" y="2324100"/>
            <a:ext cx="6777037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575" y="2238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EFEF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F6CB7E1-153B-4627-A645-28E48B993027}" type="datetimeFigureOut">
              <a:rPr lang="en-US"/>
              <a:pPr>
                <a:defRPr/>
              </a:pPr>
              <a:t>7/27/11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850" y="5851525"/>
            <a:ext cx="350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788" y="223838"/>
            <a:ext cx="13319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EFEF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DC20CC2-F9AF-418B-ABCB-0867D2473A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73" r:id="rId8"/>
    <p:sldLayoutId id="2147483674" r:id="rId9"/>
    <p:sldLayoutId id="2147483665" r:id="rId10"/>
    <p:sldLayoutId id="214748366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395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255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diagramData" Target="../diagrams/data1.xml"/><Relationship Id="rId6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3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hyperlink" Target="mailto:sarmstrong@mesoamericaregion.or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secure.nazarene.org/EMFOnline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hyperlink" Target="http://www.nyitoday.org/jfan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5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3" Type="http://schemas.openxmlformats.org/officeDocument/2006/relationships/hyperlink" Target="http://www.mesoamericaregion.org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>
          <a:xfrm>
            <a:off x="4648200" y="533400"/>
            <a:ext cx="3429000" cy="914400"/>
          </a:xfrm>
        </p:spPr>
        <p:txBody>
          <a:bodyPr>
            <a:noAutofit/>
          </a:bodyPr>
          <a:lstStyle/>
          <a:p>
            <a:pPr algn="r" eaLnBrk="1" hangingPunct="1"/>
            <a:r>
              <a:rPr lang="en-US" sz="2100" b="1" dirty="0" smtClean="0">
                <a:latin typeface="Berlin Sans FB" pitchFamily="34" charset="0"/>
              </a:rPr>
              <a:t>UN LLAMADO A SERVIR         EN LAS NACIONES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5257800"/>
            <a:ext cx="4114800" cy="16002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2800" b="1" dirty="0" smtClean="0">
                <a:solidFill>
                  <a:schemeClr val="accent4">
                    <a:lumMod val="50000"/>
                  </a:schemeClr>
                </a:solidFill>
                <a:latin typeface="Berlin Sans FB" pitchFamily="34" charset="0"/>
              </a:rPr>
              <a:t>“</a:t>
            </a:r>
            <a:r>
              <a:rPr lang="es-ES_tradnl" sz="2800" b="1" dirty="0" smtClean="0"/>
              <a:t>Si tu don es servir a otros, sírvelos bien</a:t>
            </a:r>
            <a:r>
              <a:rPr lang="es-ES_tradnl" sz="2800" b="1" dirty="0" smtClean="0">
                <a:solidFill>
                  <a:schemeClr val="accent4">
                    <a:lumMod val="50000"/>
                  </a:schemeClr>
                </a:solidFill>
                <a:latin typeface="Berlin Sans FB" pitchFamily="34" charset="0"/>
              </a:rPr>
              <a:t>.”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2800" b="1" dirty="0" smtClean="0">
                <a:solidFill>
                  <a:schemeClr val="accent4">
                    <a:lumMod val="50000"/>
                  </a:schemeClr>
                </a:solidFill>
                <a:latin typeface="Berlin Sans FB" pitchFamily="34" charset="0"/>
              </a:rPr>
              <a:t>~ Romanos 12:7 </a:t>
            </a:r>
            <a:r>
              <a:rPr lang="es-ES_tradnl" sz="2800" b="1" i="1" dirty="0" smtClean="0">
                <a:solidFill>
                  <a:schemeClr val="accent4">
                    <a:lumMod val="50000"/>
                  </a:schemeClr>
                </a:solidFill>
                <a:latin typeface="Berlin Sans FB" pitchFamily="34" charset="0"/>
              </a:rPr>
              <a:t>(NTV)</a:t>
            </a:r>
            <a:endParaRPr lang="es-ES_tradnl" sz="2800" b="1" dirty="0">
              <a:solidFill>
                <a:schemeClr val="accent4">
                  <a:lumMod val="50000"/>
                </a:schemeClr>
              </a:solidFill>
              <a:latin typeface="Berlin Sans FB" pitchFamily="34" charset="0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4876800" y="457200"/>
            <a:ext cx="3313113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endParaRPr lang="en-US" sz="9500">
              <a:solidFill>
                <a:schemeClr val="accent1"/>
              </a:solidFill>
              <a:latin typeface="Berlin Sans FB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85800"/>
            <a:ext cx="4572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600" b="1" dirty="0" smtClean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Jesús para Una Nueva Generación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600" b="1" dirty="0" smtClean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- Proyecto de Enfoque Global 2011</a:t>
            </a:r>
            <a:endParaRPr lang="es-ES_tradnl" sz="3600" b="1" dirty="0">
              <a:solidFill>
                <a:schemeClr val="accent4">
                  <a:lumMod val="50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8" name="Picture 7" descr="12-7_Logo_Es_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3543300"/>
            <a:ext cx="3276600" cy="2457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3"/>
          <p:cNvSpPr>
            <a:spLocks noGrp="1"/>
          </p:cNvSpPr>
          <p:nvPr>
            <p:ph type="title"/>
          </p:nvPr>
        </p:nvSpPr>
        <p:spPr>
          <a:xfrm>
            <a:off x="5029200" y="1"/>
            <a:ext cx="2590800" cy="609600"/>
          </a:xfrm>
        </p:spPr>
        <p:txBody>
          <a:bodyPr/>
          <a:lstStyle/>
          <a:p>
            <a:pPr eaLnBrk="1" hangingPunct="1"/>
            <a:r>
              <a:rPr lang="es-ES_tradnl" dirty="0" smtClean="0"/>
              <a:t>¿Qué es?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42988" y="1447800"/>
            <a:ext cx="6777037" cy="4800600"/>
          </a:xfrm>
        </p:spPr>
        <p:txBody>
          <a:bodyPr rtlCol="0">
            <a:normAutofit fontScale="92500" lnSpcReduction="20000"/>
          </a:bodyPr>
          <a:lstStyle/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s-ES_tradnl" dirty="0" smtClean="0"/>
              <a:t>¿Qué son las ofrendas de proyectos de Jesús Para Una Nueva Generación?</a:t>
            </a:r>
          </a:p>
          <a:p>
            <a:pPr lvl="1" indent="-274320" eaLnBrk="1" fontAlgn="auto" hangingPunct="1">
              <a:spcAft>
                <a:spcPts val="0"/>
              </a:spcAft>
              <a:defRPr/>
            </a:pPr>
            <a:endParaRPr lang="es-ES_tradnl" dirty="0" smtClean="0"/>
          </a:p>
          <a:p>
            <a:pPr lvl="1"/>
            <a:r>
              <a:rPr lang="es-ES_tradnl" sz="2353" dirty="0" smtClean="0"/>
              <a:t>Son una forma para que los Jóvenes Nazarenos apoyen otros Jóvenes Nazarenos alrededor del mundo. Todos los proyectos de </a:t>
            </a:r>
            <a:r>
              <a:rPr lang="es-ES_tradnl" sz="2353" b="1" dirty="0" smtClean="0"/>
              <a:t>Jesús Para Una Nueva Generación</a:t>
            </a:r>
            <a:r>
              <a:rPr lang="es-ES_tradnl" sz="2353" dirty="0" smtClean="0"/>
              <a:t> representan una necesidad actual que existe en ministerios de JNI en todo el mundo.</a:t>
            </a:r>
          </a:p>
          <a:p>
            <a:pPr lvl="1"/>
            <a:r>
              <a:rPr lang="es-ES_tradnl" sz="2353" dirty="0" smtClean="0"/>
              <a:t>Cuando tú y tus jóvenes levantan fondos para patrocinar un proyecto de </a:t>
            </a:r>
            <a:r>
              <a:rPr lang="es-ES_tradnl" sz="2353" b="1" dirty="0" smtClean="0"/>
              <a:t>Jesús Para Una Nueva Generación</a:t>
            </a:r>
            <a:r>
              <a:rPr lang="es-ES_tradnl" sz="2353" dirty="0" smtClean="0"/>
              <a:t>, ustedes están equipando otros ministerios juveniles en sus esfuerzos para compartir a Jesús con una nueva generación.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3"/>
          <p:cNvSpPr>
            <a:spLocks noGrp="1"/>
          </p:cNvSpPr>
          <p:nvPr>
            <p:ph type="title"/>
          </p:nvPr>
        </p:nvSpPr>
        <p:spPr>
          <a:xfrm>
            <a:off x="457200" y="722313"/>
            <a:ext cx="8229600" cy="725487"/>
          </a:xfrm>
        </p:spPr>
        <p:txBody>
          <a:bodyPr/>
          <a:lstStyle/>
          <a:p>
            <a:pPr eaLnBrk="1" hangingPunct="1"/>
            <a:r>
              <a:rPr lang="es-ES_tradnl" dirty="0" smtClean="0"/>
              <a:t>EL DAR GENERA DAR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42988" y="1447800"/>
            <a:ext cx="6777037" cy="4648200"/>
          </a:xfrm>
        </p:spPr>
        <p:txBody>
          <a:bodyPr rtlCol="0">
            <a:normAutofit/>
          </a:bodyPr>
          <a:lstStyle/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s-ES_tradnl" dirty="0" smtClean="0"/>
              <a:t>La misión de las ofrendas de los proyectos de </a:t>
            </a:r>
            <a:r>
              <a:rPr lang="es-ES_tradnl" b="1" dirty="0" smtClean="0"/>
              <a:t>Jesús Para una Nueva Generación </a:t>
            </a:r>
            <a:r>
              <a:rPr lang="es-ES_tradnl" dirty="0" smtClean="0"/>
              <a:t>son</a:t>
            </a:r>
            <a:r>
              <a:rPr lang="es-ES_tradnl" b="1" dirty="0" smtClean="0"/>
              <a:t> </a:t>
            </a:r>
            <a:r>
              <a:rPr lang="es-ES_tradnl" dirty="0" smtClean="0"/>
              <a:t>un testamento de siembra a futuro.</a:t>
            </a:r>
          </a:p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s-ES_tradnl" dirty="0" smtClean="0"/>
          </a:p>
        </p:txBody>
      </p:sp>
      <p:graphicFrame>
        <p:nvGraphicFramePr>
          <p:cNvPr id="2" name="Diagram 1"/>
          <p:cNvGraphicFramePr/>
          <p:nvPr/>
        </p:nvGraphicFramePr>
        <p:xfrm>
          <a:off x="562896" y="2681748"/>
          <a:ext cx="8032956" cy="3733800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3"/>
          <p:cNvSpPr>
            <a:spLocks noGrp="1"/>
          </p:cNvSpPr>
          <p:nvPr>
            <p:ph type="title"/>
          </p:nvPr>
        </p:nvSpPr>
        <p:spPr>
          <a:xfrm>
            <a:off x="457200" y="725488"/>
            <a:ext cx="8229600" cy="646112"/>
          </a:xfrm>
        </p:spPr>
        <p:txBody>
          <a:bodyPr/>
          <a:lstStyle/>
          <a:p>
            <a:pPr eaLnBrk="1" hangingPunct="1"/>
            <a:r>
              <a:rPr lang="es-ES_tradnl" sz="3000" dirty="0" smtClean="0"/>
              <a:t>¿Qué es el Proyecto de Enfoque Global?</a:t>
            </a:r>
          </a:p>
        </p:txBody>
      </p:sp>
      <p:sp>
        <p:nvSpPr>
          <p:cNvPr id="18434" name="Content Placeholder 4"/>
          <p:cNvSpPr>
            <a:spLocks noGrp="1"/>
          </p:cNvSpPr>
          <p:nvPr>
            <p:ph idx="1"/>
          </p:nvPr>
        </p:nvSpPr>
        <p:spPr>
          <a:xfrm>
            <a:off x="1042988" y="1828800"/>
            <a:ext cx="6777037" cy="4419600"/>
          </a:xfrm>
        </p:spPr>
        <p:txBody>
          <a:bodyPr/>
          <a:lstStyle/>
          <a:p>
            <a:pPr eaLnBrk="1" hangingPunct="1"/>
            <a:r>
              <a:rPr lang="es-ES_tradnl" dirty="0" smtClean="0"/>
              <a:t>Es un proyecto adoptado anualmente por el Concilio de JNI Global para que todas las regiones se unan y apoyen. ¿Por qué?</a:t>
            </a:r>
          </a:p>
          <a:p>
            <a:pPr lvl="1" eaLnBrk="1" hangingPunct="1"/>
            <a:r>
              <a:rPr lang="es-ES_tradnl" dirty="0" smtClean="0"/>
              <a:t>Algunos proyectos son muy grandes para una sola iglesia, distrito o región.</a:t>
            </a:r>
          </a:p>
          <a:p>
            <a:pPr lvl="1" eaLnBrk="1" hangingPunct="1"/>
            <a:r>
              <a:rPr lang="es-ES_tradnl" dirty="0" smtClean="0"/>
              <a:t>Unifica todos los miembros de la JNI de todo el mundo en una meta común.</a:t>
            </a:r>
          </a:p>
          <a:p>
            <a:pPr lvl="1" eaLnBrk="1" hangingPunct="1"/>
            <a:r>
              <a:rPr lang="es-ES_tradnl" dirty="0" smtClean="0"/>
              <a:t>Impacta todas las áreas mundiales.</a:t>
            </a:r>
          </a:p>
          <a:p>
            <a:pPr lvl="1" eaLnBrk="1" hangingPunct="1"/>
            <a:r>
              <a:rPr lang="es-ES_tradnl" dirty="0" smtClean="0"/>
              <a:t>Provee una oportunidad de construir apoyo y una conciencia para otros proyectos.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5"/>
          <p:cNvSpPr>
            <a:spLocks noGrp="1"/>
          </p:cNvSpPr>
          <p:nvPr>
            <p:ph type="title"/>
          </p:nvPr>
        </p:nvSpPr>
        <p:spPr>
          <a:xfrm>
            <a:off x="914400" y="762000"/>
            <a:ext cx="4724400" cy="685800"/>
          </a:xfrm>
        </p:spPr>
        <p:txBody>
          <a:bodyPr/>
          <a:lstStyle/>
          <a:p>
            <a:pPr eaLnBrk="1" hangingPunct="1"/>
            <a:r>
              <a:rPr lang="en-US" sz="3600" smtClean="0"/>
              <a:t>2010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14400" y="1447800"/>
            <a:ext cx="4876800" cy="1752600"/>
          </a:xfrm>
        </p:spPr>
        <p:txBody>
          <a:bodyPr rtlCol="0">
            <a:noAutofit/>
          </a:bodyPr>
          <a:lstStyle/>
          <a:p>
            <a:pPr marL="342900" lvl="1" indent="-274320" eaLnBrk="1" fontAlgn="auto" hangingPunct="1">
              <a:spcAft>
                <a:spcPts val="0"/>
              </a:spcAft>
              <a:defRPr/>
            </a:pPr>
            <a:r>
              <a:rPr lang="es-ES_tradnl" sz="2000" dirty="0" smtClean="0">
                <a:latin typeface="Century Gothic"/>
                <a:cs typeface="Century Gothic"/>
              </a:rPr>
              <a:t>El año pasado, nuestra juventud nazarena alrededor del mundo recogieron mas de USD $11,000 en apoyo de nuestro Proyecto de Enfoque Global, Proyecto GOL 2010.</a:t>
            </a:r>
            <a:endParaRPr lang="es-ES_tradnl" sz="2000" dirty="0">
              <a:latin typeface="Century Gothic"/>
              <a:cs typeface="Century Gothic"/>
            </a:endParaRPr>
          </a:p>
        </p:txBody>
      </p:sp>
      <p:pic>
        <p:nvPicPr>
          <p:cNvPr id="1028" name="Picture 4" descr="GOL 2010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5870575" y="1103312"/>
            <a:ext cx="1680881" cy="1905000"/>
          </a:xfrm>
          <a:prstGeom prst="rect">
            <a:avLst/>
          </a:prstGeom>
          <a:ln w="9525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scene3d>
            <a:camera prst="perspectiveContrastingLeftFacing"/>
            <a:lightRig rig="threePt" dir="t"/>
          </a:scene3d>
          <a:extLst>
            <a:ext uri="{909E8E84-426E-40DD-AFC4-6F175D3DCCD1}"/>
          </a:extLst>
        </p:spPr>
      </p:pic>
      <p:sp>
        <p:nvSpPr>
          <p:cNvPr id="19460" name="Title 5"/>
          <p:cNvSpPr txBox="1">
            <a:spLocks/>
          </p:cNvSpPr>
          <p:nvPr/>
        </p:nvSpPr>
        <p:spPr bwMode="auto">
          <a:xfrm>
            <a:off x="3352800" y="3733800"/>
            <a:ext cx="4953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en-US" sz="5400" b="1">
                <a:solidFill>
                  <a:schemeClr val="accent1"/>
                </a:solidFill>
                <a:latin typeface="Century Gothic" pitchFamily="34" charset="0"/>
              </a:rPr>
              <a:t>2011</a:t>
            </a:r>
          </a:p>
        </p:txBody>
      </p:sp>
      <p:sp>
        <p:nvSpPr>
          <p:cNvPr id="19461" name="Content Placeholder 6"/>
          <p:cNvSpPr txBox="1">
            <a:spLocks/>
          </p:cNvSpPr>
          <p:nvPr/>
        </p:nvSpPr>
        <p:spPr bwMode="auto">
          <a:xfrm>
            <a:off x="3786188" y="4419600"/>
            <a:ext cx="4291012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lvl="1" indent="-27305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es-ES_tradnl" sz="2000" dirty="0" smtClean="0">
                <a:solidFill>
                  <a:schemeClr val="tx2"/>
                </a:solidFill>
                <a:latin typeface="Century Gothic" pitchFamily="34" charset="0"/>
              </a:rPr>
              <a:t>Este año estamos elevando la meta. Nuestro proyecto es </a:t>
            </a:r>
            <a:r>
              <a:rPr lang="es-ES_tradnl" sz="2000" b="1" dirty="0" smtClean="0">
                <a:solidFill>
                  <a:schemeClr val="tx2"/>
                </a:solidFill>
                <a:latin typeface="Century Gothic" pitchFamily="34" charset="0"/>
              </a:rPr>
              <a:t>Servir 12:7 </a:t>
            </a:r>
            <a:r>
              <a:rPr lang="es-ES_tradnl" sz="2000" dirty="0" smtClean="0">
                <a:solidFill>
                  <a:schemeClr val="tx2"/>
                </a:solidFill>
                <a:latin typeface="Century Gothic" pitchFamily="34" charset="0"/>
              </a:rPr>
              <a:t>y nuestra meta global es USD$50,000.</a:t>
            </a:r>
            <a:endParaRPr lang="es-ES_tradnl" sz="2000" dirty="0">
              <a:solidFill>
                <a:schemeClr val="tx2"/>
              </a:solidFill>
              <a:latin typeface="Century Gothic" pitchFamily="34" charset="0"/>
            </a:endParaRPr>
          </a:p>
        </p:txBody>
      </p:sp>
      <p:pic>
        <p:nvPicPr>
          <p:cNvPr id="8" name="Picture 7" descr="12-7_Logo_Es_Sma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114800"/>
            <a:ext cx="2641600" cy="198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3"/>
          <p:cNvSpPr>
            <a:spLocks noGrp="1"/>
          </p:cNvSpPr>
          <p:nvPr>
            <p:ph type="title"/>
          </p:nvPr>
        </p:nvSpPr>
        <p:spPr>
          <a:xfrm>
            <a:off x="457200" y="722313"/>
            <a:ext cx="7610475" cy="1030287"/>
          </a:xfrm>
        </p:spPr>
        <p:txBody>
          <a:bodyPr/>
          <a:lstStyle/>
          <a:p>
            <a:pPr eaLnBrk="1" hangingPunct="1"/>
            <a:r>
              <a:rPr lang="es-ES_tradnl" b="1" dirty="0" smtClean="0"/>
              <a:t>Servir 12:7</a:t>
            </a: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sz="2000" dirty="0" smtClean="0"/>
              <a:t>LLAMADOS A SERVIR EN LAS NACIONES</a:t>
            </a:r>
          </a:p>
        </p:txBody>
      </p:sp>
      <p:sp>
        <p:nvSpPr>
          <p:cNvPr id="20482" name="Content Placeholder 4"/>
          <p:cNvSpPr>
            <a:spLocks noGrp="1"/>
          </p:cNvSpPr>
          <p:nvPr>
            <p:ph idx="1"/>
          </p:nvPr>
        </p:nvSpPr>
        <p:spPr>
          <a:xfrm>
            <a:off x="1042988" y="1828800"/>
            <a:ext cx="6777037" cy="4003675"/>
          </a:xfrm>
        </p:spPr>
        <p:txBody>
          <a:bodyPr/>
          <a:lstStyle/>
          <a:p>
            <a:pPr marL="68263" indent="0" eaLnBrk="1" hangingPunct="1">
              <a:buFont typeface="Wingdings 2" pitchFamily="18" charset="2"/>
              <a:buNone/>
            </a:pPr>
            <a:endParaRPr lang="es-ES_tradnl" b="1" dirty="0" smtClean="0">
              <a:solidFill>
                <a:schemeClr val="accent1"/>
              </a:solidFill>
            </a:endParaRPr>
          </a:p>
          <a:p>
            <a:pPr marL="68263" indent="0" eaLnBrk="1" hangingPunct="1">
              <a:buFont typeface="Wingdings 2" pitchFamily="18" charset="2"/>
              <a:buNone/>
            </a:pPr>
            <a:r>
              <a:rPr lang="es-ES_tradnl" b="1" dirty="0" smtClean="0">
                <a:solidFill>
                  <a:schemeClr val="accent1"/>
                </a:solidFill>
              </a:rPr>
              <a:t>Servir 12:7 </a:t>
            </a:r>
            <a:r>
              <a:rPr lang="es-ES_tradnl" dirty="0" smtClean="0"/>
              <a:t>es una experiencia </a:t>
            </a:r>
            <a:r>
              <a:rPr lang="es-ES_tradnl" dirty="0" err="1" smtClean="0"/>
              <a:t>trans</a:t>
            </a:r>
            <a:r>
              <a:rPr lang="es-ES_tradnl" dirty="0" smtClean="0"/>
              <a:t>-cultural de 6 meses donde </a:t>
            </a:r>
            <a:r>
              <a:rPr lang="es-ES_tradnl" b="1" dirty="0" smtClean="0">
                <a:solidFill>
                  <a:schemeClr val="accent1"/>
                </a:solidFill>
              </a:rPr>
              <a:t>12</a:t>
            </a:r>
            <a:r>
              <a:rPr lang="es-ES_tradnl" dirty="0" smtClean="0">
                <a:solidFill>
                  <a:schemeClr val="accent1"/>
                </a:solidFill>
              </a:rPr>
              <a:t> </a:t>
            </a:r>
            <a:r>
              <a:rPr lang="es-ES_tradnl" dirty="0" smtClean="0"/>
              <a:t>jóvenes representando varias culturas y trasfondos podrán confirmar su llamado al campo misionero, y desarrollarse en misiones y ministerio por medio del servicio dentro de 7 países de nuestra Región Mesoamérica.</a:t>
            </a:r>
          </a:p>
        </p:txBody>
      </p:sp>
      <p:sp>
        <p:nvSpPr>
          <p:cNvPr id="20483" name="TextBox 5"/>
          <p:cNvSpPr txBox="1">
            <a:spLocks noChangeArrowheads="1"/>
          </p:cNvSpPr>
          <p:nvPr/>
        </p:nvSpPr>
        <p:spPr bwMode="auto">
          <a:xfrm>
            <a:off x="4648200" y="-76200"/>
            <a:ext cx="3505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_tradnl" sz="4000" b="1" dirty="0" smtClean="0">
                <a:solidFill>
                  <a:schemeClr val="accent1"/>
                </a:solidFill>
                <a:latin typeface="Century Gothic" pitchFamily="34" charset="0"/>
              </a:rPr>
              <a:t>Descripción</a:t>
            </a:r>
            <a:endParaRPr lang="es-ES_tradnl" sz="4000" dirty="0">
              <a:solidFill>
                <a:schemeClr val="accent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3"/>
          <p:cNvSpPr>
            <a:spLocks noGrp="1"/>
          </p:cNvSpPr>
          <p:nvPr>
            <p:ph type="title"/>
          </p:nvPr>
        </p:nvSpPr>
        <p:spPr>
          <a:xfrm>
            <a:off x="457200" y="722313"/>
            <a:ext cx="7610475" cy="1030287"/>
          </a:xfrm>
        </p:spPr>
        <p:txBody>
          <a:bodyPr/>
          <a:lstStyle/>
          <a:p>
            <a:pPr eaLnBrk="1" hangingPunct="1"/>
            <a:r>
              <a:rPr lang="es-ES_tradnl" b="1" dirty="0" smtClean="0"/>
              <a:t>Servir 12:7</a:t>
            </a: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sz="2000" dirty="0" smtClean="0"/>
              <a:t>LLAMADOS A SERVIR EN LAS NACIONES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2057400"/>
            <a:ext cx="7543800" cy="411480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s-ES_tradnl" sz="2200" dirty="0" smtClean="0"/>
              <a:t>Tiempos de transición pueden ser tiempos para un gran crecimiento. </a:t>
            </a:r>
            <a:r>
              <a:rPr lang="es-ES_tradnl" sz="2200" b="1" dirty="0" smtClean="0">
                <a:solidFill>
                  <a:schemeClr val="accent1"/>
                </a:solidFill>
              </a:rPr>
              <a:t>Servir 12:7 </a:t>
            </a:r>
            <a:r>
              <a:rPr lang="es-ES_tradnl" sz="2200" dirty="0" smtClean="0"/>
              <a:t>busca aprovechar la transición de la creación de nuestra nueva Región Mesoamérica y usarla para desarrollar la unidad, construir una comprensión, y proveer apoyo misionero en áreas de necesidad.</a:t>
            </a:r>
          </a:p>
          <a:p>
            <a:pPr eaLnBrk="1" hangingPunct="1">
              <a:lnSpc>
                <a:spcPct val="80000"/>
              </a:lnSpc>
            </a:pPr>
            <a:endParaRPr lang="es-ES_tradnl" sz="2200" dirty="0" smtClean="0"/>
          </a:p>
          <a:p>
            <a:pPr eaLnBrk="1" hangingPunct="1">
              <a:lnSpc>
                <a:spcPct val="80000"/>
              </a:lnSpc>
            </a:pPr>
            <a:r>
              <a:rPr lang="es-ES_tradnl" sz="2200" dirty="0" smtClean="0"/>
              <a:t>La importancia crítica de oportunidades de misiones para jóvenes ha sido probada a través de las oportunidades de servicio. Por 10 años, el trabajo ha sido realizado para Encontrar, Entrenar y Enviar misioneros.  Jóvenes son una parte integral de este trabajo. Y </a:t>
            </a:r>
            <a:r>
              <a:rPr lang="es-ES_tradnl" sz="2200" b="1" dirty="0" smtClean="0">
                <a:solidFill>
                  <a:schemeClr val="accent1"/>
                </a:solidFill>
              </a:rPr>
              <a:t>Servir 12:7 </a:t>
            </a:r>
            <a:r>
              <a:rPr lang="es-ES_tradnl" sz="2200" dirty="0" smtClean="0"/>
              <a:t>busca continuar con esta tradición.</a:t>
            </a:r>
          </a:p>
        </p:txBody>
      </p:sp>
      <p:sp>
        <p:nvSpPr>
          <p:cNvPr id="21507" name="TextBox 2"/>
          <p:cNvSpPr txBox="1">
            <a:spLocks noChangeArrowheads="1"/>
          </p:cNvSpPr>
          <p:nvPr/>
        </p:nvSpPr>
        <p:spPr bwMode="auto">
          <a:xfrm>
            <a:off x="4648200" y="-76200"/>
            <a:ext cx="3505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_tradnl" sz="4000" b="1" dirty="0" smtClean="0">
                <a:solidFill>
                  <a:schemeClr val="accent1"/>
                </a:solidFill>
                <a:latin typeface="Century Gothic" pitchFamily="34" charset="0"/>
              </a:rPr>
              <a:t>Historia</a:t>
            </a:r>
            <a:endParaRPr lang="es-ES_tradnl" sz="4000" dirty="0">
              <a:solidFill>
                <a:schemeClr val="accent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535266">
            <a:off x="6717794" y="5428407"/>
            <a:ext cx="1741488" cy="80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Title 3"/>
          <p:cNvSpPr>
            <a:spLocks noGrp="1"/>
          </p:cNvSpPr>
          <p:nvPr>
            <p:ph type="title"/>
          </p:nvPr>
        </p:nvSpPr>
        <p:spPr>
          <a:xfrm>
            <a:off x="457200" y="722313"/>
            <a:ext cx="7610475" cy="1030287"/>
          </a:xfrm>
        </p:spPr>
        <p:txBody>
          <a:bodyPr/>
          <a:lstStyle/>
          <a:p>
            <a:pPr eaLnBrk="1" hangingPunct="1"/>
            <a:r>
              <a:rPr lang="es-ES_tradnl" b="1" dirty="0" smtClean="0"/>
              <a:t>Servir 12:7</a:t>
            </a: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sz="2000" dirty="0" smtClean="0"/>
              <a:t>LLAMADOS A SERVIR EN LAS NACIONES</a:t>
            </a:r>
          </a:p>
        </p:txBody>
      </p:sp>
      <p:sp>
        <p:nvSpPr>
          <p:cNvPr id="22531" name="Content Placeholder 4"/>
          <p:cNvSpPr>
            <a:spLocks noGrp="1"/>
          </p:cNvSpPr>
          <p:nvPr>
            <p:ph idx="1"/>
          </p:nvPr>
        </p:nvSpPr>
        <p:spPr>
          <a:xfrm>
            <a:off x="1066800" y="1905000"/>
            <a:ext cx="6777038" cy="4267200"/>
          </a:xfrm>
        </p:spPr>
        <p:txBody>
          <a:bodyPr/>
          <a:lstStyle/>
          <a:p>
            <a:pPr eaLnBrk="1" hangingPunct="1"/>
            <a:r>
              <a:rPr lang="es-ES_tradnl" dirty="0" smtClean="0"/>
              <a:t>Los jóvenes de Mesoamérica no están todavía familiarizados con las varias culturas, necesidades, ministerios, y líderes claves. </a:t>
            </a:r>
            <a:r>
              <a:rPr lang="es-ES_tradnl" b="1" dirty="0" smtClean="0">
                <a:solidFill>
                  <a:schemeClr val="accent1"/>
                </a:solidFill>
              </a:rPr>
              <a:t>Servir 12:7</a:t>
            </a:r>
            <a:r>
              <a:rPr lang="es-ES_tradnl" dirty="0" smtClean="0"/>
              <a:t> permitirá a los jóvenes de las pasadas dos regiones tan bien como jóvenes representantes de otras áreas del mundo, aprender y experimentar la diversidad de las áreas de nuestra Región Mesoamérica.</a:t>
            </a:r>
          </a:p>
          <a:p>
            <a:pPr eaLnBrk="1" hangingPunct="1"/>
            <a:endParaRPr lang="es-ES_tradnl" dirty="0" smtClean="0"/>
          </a:p>
        </p:txBody>
      </p:sp>
      <p:sp>
        <p:nvSpPr>
          <p:cNvPr id="22532" name="TextBox 2"/>
          <p:cNvSpPr txBox="1">
            <a:spLocks noChangeArrowheads="1"/>
          </p:cNvSpPr>
          <p:nvPr/>
        </p:nvSpPr>
        <p:spPr bwMode="auto">
          <a:xfrm>
            <a:off x="4648200" y="-76200"/>
            <a:ext cx="3505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_tradnl" sz="4000" b="1" smtClean="0">
                <a:solidFill>
                  <a:schemeClr val="accent1"/>
                </a:solidFill>
                <a:latin typeface="Century Gothic" pitchFamily="34" charset="0"/>
              </a:rPr>
              <a:t>Necesidad</a:t>
            </a:r>
            <a:endParaRPr lang="es-ES_tradnl" sz="4000">
              <a:solidFill>
                <a:schemeClr val="accent1"/>
              </a:solidFill>
              <a:latin typeface="Century Gothic" pitchFamily="34" charset="0"/>
            </a:endParaRPr>
          </a:p>
        </p:txBody>
      </p:sp>
      <p:pic>
        <p:nvPicPr>
          <p:cNvPr id="2253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667697">
            <a:off x="4135261" y="5391627"/>
            <a:ext cx="1680158" cy="917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3"/>
          <p:cNvSpPr>
            <a:spLocks noGrp="1"/>
          </p:cNvSpPr>
          <p:nvPr>
            <p:ph type="title"/>
          </p:nvPr>
        </p:nvSpPr>
        <p:spPr>
          <a:xfrm>
            <a:off x="457200" y="722313"/>
            <a:ext cx="7610475" cy="1030287"/>
          </a:xfrm>
        </p:spPr>
        <p:txBody>
          <a:bodyPr/>
          <a:lstStyle/>
          <a:p>
            <a:pPr eaLnBrk="1" hangingPunct="1"/>
            <a:r>
              <a:rPr lang="es-ES_tradnl" b="1" dirty="0" smtClean="0"/>
              <a:t>Servir 12:7</a:t>
            </a: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sz="2000" dirty="0" smtClean="0"/>
              <a:t>LLAMADOS A SERVIR EN LAS NACIONES</a:t>
            </a:r>
          </a:p>
        </p:txBody>
      </p:sp>
      <p:sp>
        <p:nvSpPr>
          <p:cNvPr id="23554" name="Content Placeholder 4"/>
          <p:cNvSpPr>
            <a:spLocks noGrp="1"/>
          </p:cNvSpPr>
          <p:nvPr>
            <p:ph idx="1"/>
          </p:nvPr>
        </p:nvSpPr>
        <p:spPr>
          <a:xfrm>
            <a:off x="1042988" y="1828800"/>
            <a:ext cx="6777037" cy="4495800"/>
          </a:xfrm>
        </p:spPr>
        <p:txBody>
          <a:bodyPr/>
          <a:lstStyle/>
          <a:p>
            <a:pPr eaLnBrk="1" hangingPunct="1"/>
            <a:r>
              <a:rPr lang="es-ES_tradnl" dirty="0" smtClean="0"/>
              <a:t>Pastores, líderes distritales, y personal de las áreas de más de 20 lugares en nuestra Región Mesoamérica están ya requiriendo apoyo de misioneros voluntarios. </a:t>
            </a:r>
            <a:r>
              <a:rPr lang="es-ES_tradnl" b="1" dirty="0" smtClean="0">
                <a:solidFill>
                  <a:srgbClr val="94C600"/>
                </a:solidFill>
              </a:rPr>
              <a:t>Servir 12:7</a:t>
            </a:r>
            <a:r>
              <a:rPr lang="es-ES_tradnl" dirty="0" smtClean="0"/>
              <a:t> permitirá que muchas de esas necesidades sean suplidas por jóvenes, de los cuales la mayoría serán de nuestra Región. </a:t>
            </a:r>
          </a:p>
          <a:p>
            <a:pPr eaLnBrk="1" hangingPunct="1"/>
            <a:endParaRPr lang="es-ES_tradnl" dirty="0" smtClean="0"/>
          </a:p>
        </p:txBody>
      </p:sp>
      <p:sp>
        <p:nvSpPr>
          <p:cNvPr id="23555" name="TextBox 2"/>
          <p:cNvSpPr txBox="1">
            <a:spLocks noChangeArrowheads="1"/>
          </p:cNvSpPr>
          <p:nvPr/>
        </p:nvSpPr>
        <p:spPr bwMode="auto">
          <a:xfrm>
            <a:off x="4648200" y="-76200"/>
            <a:ext cx="3505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_tradnl" sz="4000" b="1" dirty="0" smtClean="0">
                <a:solidFill>
                  <a:schemeClr val="accent1"/>
                </a:solidFill>
                <a:latin typeface="Century Gothic" pitchFamily="34" charset="0"/>
              </a:rPr>
              <a:t>Necesidad</a:t>
            </a:r>
            <a:endParaRPr lang="es-ES_tradnl" sz="4000" dirty="0">
              <a:solidFill>
                <a:schemeClr val="accent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/>
          <p:cNvSpPr>
            <a:spLocks noGrp="1"/>
          </p:cNvSpPr>
          <p:nvPr>
            <p:ph type="title"/>
          </p:nvPr>
        </p:nvSpPr>
        <p:spPr>
          <a:xfrm>
            <a:off x="457200" y="722313"/>
            <a:ext cx="7610475" cy="1030287"/>
          </a:xfrm>
        </p:spPr>
        <p:txBody>
          <a:bodyPr/>
          <a:lstStyle/>
          <a:p>
            <a:pPr eaLnBrk="1" hangingPunct="1"/>
            <a:r>
              <a:rPr lang="es-ES_tradnl" b="1" dirty="0" smtClean="0"/>
              <a:t>Servir 12:7</a:t>
            </a: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sz="2000" dirty="0" smtClean="0"/>
              <a:t>LLAMADOS A SERVIR EN LAS NACIONES</a:t>
            </a:r>
          </a:p>
        </p:txBody>
      </p:sp>
      <p:sp>
        <p:nvSpPr>
          <p:cNvPr id="24578" name="Content Placeholder 4"/>
          <p:cNvSpPr>
            <a:spLocks noGrp="1"/>
          </p:cNvSpPr>
          <p:nvPr>
            <p:ph idx="1"/>
          </p:nvPr>
        </p:nvSpPr>
        <p:spPr>
          <a:xfrm>
            <a:off x="1042988" y="1828800"/>
            <a:ext cx="7491412" cy="4495800"/>
          </a:xfrm>
        </p:spPr>
        <p:txBody>
          <a:bodyPr/>
          <a:lstStyle/>
          <a:p>
            <a:pPr eaLnBrk="1" hangingPunct="1"/>
            <a:r>
              <a:rPr lang="es-ES_tradnl" sz="2200" b="1" dirty="0" smtClean="0"/>
              <a:t>Metas</a:t>
            </a:r>
          </a:p>
          <a:p>
            <a:pPr marL="615950" lvl="2" eaLnBrk="1" hangingPunct="1"/>
            <a:r>
              <a:rPr lang="es-ES_tradnl" dirty="0" smtClean="0"/>
              <a:t>Desarrollar jóvenes líderes de todas las áreas y culturas.</a:t>
            </a:r>
          </a:p>
          <a:p>
            <a:pPr lvl="1" eaLnBrk="1" hangingPunct="1"/>
            <a:r>
              <a:rPr lang="es-ES_tradnl" sz="2000" dirty="0" smtClean="0"/>
              <a:t>Que los 12 jóvenes participantes sean fortalecidos y afirmados en su llamado al servicio misionero.</a:t>
            </a:r>
          </a:p>
          <a:p>
            <a:pPr lvl="1" eaLnBrk="1" hangingPunct="1"/>
            <a:r>
              <a:rPr lang="es-ES_tradnl" sz="2000" dirty="0" smtClean="0"/>
              <a:t>Que las pasadas 7 áreas (ahora 6) sean fortalecidas por el apoyo de los misioneros voluntarios en el ministerio que llevarán a cabo.</a:t>
            </a:r>
          </a:p>
          <a:p>
            <a:pPr lvl="1" eaLnBrk="1" hangingPunct="1"/>
            <a:r>
              <a:rPr lang="es-ES_tradnl" sz="2000" dirty="0" smtClean="0"/>
              <a:t>Que todos los involucrados aprendan lo que significa Servir y Servir bien (Romanos 12:7).</a:t>
            </a:r>
          </a:p>
          <a:p>
            <a:pPr lvl="1" eaLnBrk="1" hangingPunct="1"/>
            <a:r>
              <a:rPr lang="es-ES_tradnl" sz="2000" dirty="0" smtClean="0"/>
              <a:t>Construir una conciencia cultural y comprensión en nuestra región y los participantes.</a:t>
            </a:r>
          </a:p>
          <a:p>
            <a:pPr eaLnBrk="1" hangingPunct="1"/>
            <a:endParaRPr lang="es-ES_tradnl" sz="2200" dirty="0" smtClean="0"/>
          </a:p>
        </p:txBody>
      </p:sp>
      <p:sp>
        <p:nvSpPr>
          <p:cNvPr id="24579" name="TextBox 5"/>
          <p:cNvSpPr txBox="1">
            <a:spLocks noChangeArrowheads="1"/>
          </p:cNvSpPr>
          <p:nvPr/>
        </p:nvSpPr>
        <p:spPr bwMode="auto">
          <a:xfrm>
            <a:off x="4648200" y="-76200"/>
            <a:ext cx="3505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_tradnl" sz="4000" b="1" smtClean="0">
                <a:solidFill>
                  <a:schemeClr val="accent1"/>
                </a:solidFill>
                <a:latin typeface="Century Gothic" pitchFamily="34" charset="0"/>
              </a:rPr>
              <a:t>Metas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3"/>
          <p:cNvSpPr>
            <a:spLocks noGrp="1"/>
          </p:cNvSpPr>
          <p:nvPr>
            <p:ph type="title"/>
          </p:nvPr>
        </p:nvSpPr>
        <p:spPr>
          <a:xfrm>
            <a:off x="457200" y="533400"/>
            <a:ext cx="7610475" cy="1030287"/>
          </a:xfrm>
        </p:spPr>
        <p:txBody>
          <a:bodyPr/>
          <a:lstStyle/>
          <a:p>
            <a:pPr eaLnBrk="1" hangingPunct="1"/>
            <a:r>
              <a:rPr lang="es-ES_tradnl" b="1" dirty="0" smtClean="0"/>
              <a:t>Servir 12:7</a:t>
            </a: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sz="2000" dirty="0" smtClean="0"/>
              <a:t>LLAMADOS A SERVIR EN LAS NACIONES</a:t>
            </a:r>
          </a:p>
        </p:txBody>
      </p:sp>
      <p:sp>
        <p:nvSpPr>
          <p:cNvPr id="25602" name="Content Placeholder 4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5105400"/>
          </a:xfrm>
        </p:spPr>
        <p:txBody>
          <a:bodyPr/>
          <a:lstStyle/>
          <a:p>
            <a:pPr marL="617537" lvl="2" eaLnBrk="1" hangingPunct="1"/>
            <a:endParaRPr lang="es-ES_tradnl" b="1" dirty="0" smtClean="0">
              <a:solidFill>
                <a:srgbClr val="94C600"/>
              </a:solidFill>
            </a:endParaRPr>
          </a:p>
          <a:p>
            <a:pPr marL="617537" lvl="2" eaLnBrk="1" hangingPunct="1"/>
            <a:r>
              <a:rPr lang="es-ES_tradnl" b="1" dirty="0" smtClean="0">
                <a:solidFill>
                  <a:srgbClr val="94C600"/>
                </a:solidFill>
              </a:rPr>
              <a:t>Servir 12:7</a:t>
            </a:r>
            <a:r>
              <a:rPr lang="es-ES_tradnl" dirty="0" smtClean="0"/>
              <a:t> busca capturar la imaginación de los jóvenes participantes, de las iglesias, distritos y áreas que los envían, desarrollando una conciencia de involucramiento en las misiones y fortaleciendo el  empuje de ser una iglesia misional en y a través de nuestra JNI.</a:t>
            </a:r>
          </a:p>
          <a:p>
            <a:pPr eaLnBrk="1" hangingPunct="1">
              <a:buNone/>
            </a:pPr>
            <a:endParaRPr lang="es-ES_tradnl" b="1" dirty="0" smtClean="0"/>
          </a:p>
          <a:p>
            <a:pPr eaLnBrk="1" hangingPunct="1"/>
            <a:r>
              <a:rPr lang="es-ES_tradnl" b="1" dirty="0" smtClean="0"/>
              <a:t>Metas financieras</a:t>
            </a:r>
          </a:p>
          <a:p>
            <a:pPr lvl="1" eaLnBrk="1" hangingPunct="1"/>
            <a:r>
              <a:rPr lang="es-ES_tradnl" sz="2000" dirty="0" smtClean="0"/>
              <a:t>Levantar US$ 14,000 para el apoyo de estos jóvenes, quienes no podrían tener la oportunidad de experimentar este tipo de servicio Misionero sin </a:t>
            </a:r>
            <a:r>
              <a:rPr lang="es-ES_tradnl" sz="2000" b="1" dirty="0" smtClean="0"/>
              <a:t>nuestro apoyo</a:t>
            </a:r>
            <a:r>
              <a:rPr lang="es-ES_tradnl" sz="2000" dirty="0" smtClean="0"/>
              <a:t>. </a:t>
            </a:r>
            <a:r>
              <a:rPr lang="es-ES_tradnl" sz="1600" dirty="0" smtClean="0"/>
              <a:t>(USD $14,000 no representa el costo total del proyecto; si no el total de los 7 participantes de nuestra Región)</a:t>
            </a:r>
            <a:endParaRPr lang="es-ES_tradnl" sz="2000" dirty="0" smtClean="0"/>
          </a:p>
          <a:p>
            <a:pPr lvl="1" eaLnBrk="1" hangingPunct="1">
              <a:buNone/>
            </a:pPr>
            <a:endParaRPr lang="es-ES_tradnl" dirty="0" smtClean="0"/>
          </a:p>
        </p:txBody>
      </p:sp>
      <p:sp>
        <p:nvSpPr>
          <p:cNvPr id="25603" name="TextBox 5"/>
          <p:cNvSpPr txBox="1">
            <a:spLocks noChangeArrowheads="1"/>
          </p:cNvSpPr>
          <p:nvPr/>
        </p:nvSpPr>
        <p:spPr bwMode="auto">
          <a:xfrm>
            <a:off x="4648200" y="-76200"/>
            <a:ext cx="3505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_tradnl" sz="4000" b="1" dirty="0" smtClean="0">
                <a:solidFill>
                  <a:schemeClr val="accent1"/>
                </a:solidFill>
                <a:latin typeface="Century Gothic" pitchFamily="34" charset="0"/>
              </a:rPr>
              <a:t>Metas</a:t>
            </a:r>
            <a:endParaRPr lang="es-ES_tradnl" sz="4000" dirty="0">
              <a:solidFill>
                <a:schemeClr val="accent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3"/>
          <p:cNvSpPr>
            <a:spLocks noGrp="1"/>
          </p:cNvSpPr>
          <p:nvPr>
            <p:ph type="title"/>
          </p:nvPr>
        </p:nvSpPr>
        <p:spPr>
          <a:xfrm>
            <a:off x="457200" y="722313"/>
            <a:ext cx="7610475" cy="1030287"/>
          </a:xfrm>
        </p:spPr>
        <p:txBody>
          <a:bodyPr/>
          <a:lstStyle/>
          <a:p>
            <a:pPr eaLnBrk="1" hangingPunct="1"/>
            <a:r>
              <a:rPr lang="es-ES_tradnl" b="1" dirty="0" smtClean="0"/>
              <a:t>Servir 12:7</a:t>
            </a: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sz="2000" dirty="0" smtClean="0"/>
              <a:t>LLAMADOS A SERVIR EN LAS NACIONES</a:t>
            </a:r>
          </a:p>
        </p:txBody>
      </p:sp>
      <p:sp>
        <p:nvSpPr>
          <p:cNvPr id="26626" name="Content Placeholder 4"/>
          <p:cNvSpPr>
            <a:spLocks noGrp="1"/>
          </p:cNvSpPr>
          <p:nvPr>
            <p:ph idx="1"/>
          </p:nvPr>
        </p:nvSpPr>
        <p:spPr>
          <a:xfrm>
            <a:off x="1042988" y="1828800"/>
            <a:ext cx="6777037" cy="4003675"/>
          </a:xfrm>
        </p:spPr>
        <p:txBody>
          <a:bodyPr/>
          <a:lstStyle/>
          <a:p>
            <a:pPr eaLnBrk="1" hangingPunct="1"/>
            <a:r>
              <a:rPr lang="es-ES_tradnl" b="1" dirty="0" smtClean="0"/>
              <a:t>HOY</a:t>
            </a:r>
          </a:p>
          <a:p>
            <a:pPr lvl="1" eaLnBrk="1" hangingPunct="1"/>
            <a:r>
              <a:rPr lang="en-US" dirty="0" smtClean="0"/>
              <a:t>A</a:t>
            </a:r>
            <a:r>
              <a:rPr lang="es-ES_tradnl" dirty="0" smtClean="0"/>
              <a:t>hora es el tiempo de buscar candidatos y fondos.  Apoyo financiero para el proyecto será recibido desde Julio 2011.</a:t>
            </a:r>
            <a:endParaRPr lang="es-ES_tradnl" dirty="0" smtClean="0"/>
          </a:p>
          <a:p>
            <a:pPr eaLnBrk="1" hangingPunct="1"/>
            <a:r>
              <a:rPr lang="es-ES_tradnl" b="1" dirty="0" smtClean="0"/>
              <a:t>Septiembre </a:t>
            </a:r>
            <a:r>
              <a:rPr lang="es-ES_tradnl" b="1" dirty="0" smtClean="0"/>
              <a:t>2011</a:t>
            </a:r>
          </a:p>
          <a:p>
            <a:r>
              <a:rPr lang="es-ES_tradnl" dirty="0" smtClean="0"/>
              <a:t>Selección de Participantes.</a:t>
            </a:r>
          </a:p>
          <a:p>
            <a:pPr lvl="1"/>
            <a:r>
              <a:rPr lang="es-ES_tradnl" dirty="0" smtClean="0"/>
              <a:t>7 de nuestra Región Mesoamérica.</a:t>
            </a:r>
          </a:p>
          <a:p>
            <a:pPr lvl="1" eaLnBrk="1" hangingPunct="1"/>
            <a:r>
              <a:rPr lang="es-ES_tradnl" dirty="0" smtClean="0"/>
              <a:t>5 del resto de las otras regiones.</a:t>
            </a:r>
          </a:p>
          <a:p>
            <a:pPr lvl="1" eaLnBrk="1" hangingPunct="1">
              <a:buNone/>
            </a:pPr>
            <a:endParaRPr lang="es-ES_tradnl" dirty="0" smtClean="0"/>
          </a:p>
        </p:txBody>
      </p:sp>
      <p:sp>
        <p:nvSpPr>
          <p:cNvPr id="26627" name="TextBox 5"/>
          <p:cNvSpPr txBox="1">
            <a:spLocks noChangeArrowheads="1"/>
          </p:cNvSpPr>
          <p:nvPr/>
        </p:nvSpPr>
        <p:spPr bwMode="auto">
          <a:xfrm>
            <a:off x="4648200" y="-76200"/>
            <a:ext cx="3505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_tradnl" sz="4000" b="1" dirty="0" smtClean="0">
                <a:solidFill>
                  <a:schemeClr val="accent1"/>
                </a:solidFill>
                <a:latin typeface="Century Gothic" pitchFamily="34" charset="0"/>
              </a:rPr>
              <a:t>Plazo</a:t>
            </a:r>
            <a:endParaRPr lang="es-ES_tradnl" sz="4000" dirty="0">
              <a:solidFill>
                <a:schemeClr val="accent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3"/>
          <p:cNvSpPr>
            <a:spLocks noGrp="1"/>
          </p:cNvSpPr>
          <p:nvPr>
            <p:ph type="title"/>
          </p:nvPr>
        </p:nvSpPr>
        <p:spPr>
          <a:xfrm>
            <a:off x="457200" y="722313"/>
            <a:ext cx="7610475" cy="1030287"/>
          </a:xfrm>
        </p:spPr>
        <p:txBody>
          <a:bodyPr/>
          <a:lstStyle/>
          <a:p>
            <a:pPr eaLnBrk="1" hangingPunct="1"/>
            <a:r>
              <a:rPr lang="es-ES_tradnl" b="1" dirty="0" smtClean="0"/>
              <a:t>Servir 12:7</a:t>
            </a: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sz="2000" dirty="0" smtClean="0"/>
              <a:t>LLAMADOS A SERVIR EN LAS NACIONES</a:t>
            </a:r>
          </a:p>
        </p:txBody>
      </p:sp>
      <p:sp>
        <p:nvSpPr>
          <p:cNvPr id="26626" name="Content Placeholder 4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76800"/>
          </a:xfrm>
        </p:spPr>
        <p:txBody>
          <a:bodyPr/>
          <a:lstStyle/>
          <a:p>
            <a:r>
              <a:rPr lang="es-ES_tradnl" sz="1700" dirty="0" smtClean="0"/>
              <a:t>Entre 18 y 26 años de edad, soltero/a</a:t>
            </a:r>
            <a:endParaRPr lang="en-US" sz="1700" dirty="0" smtClean="0"/>
          </a:p>
          <a:p>
            <a:pPr lvl="0"/>
            <a:r>
              <a:rPr lang="es-ES_tradnl" sz="1700" dirty="0" smtClean="0"/>
              <a:t>Miembro de Iglesia del Nazareno con testimonio cristiano sobresaliente</a:t>
            </a:r>
            <a:endParaRPr lang="en-US" sz="1700" dirty="0" smtClean="0"/>
          </a:p>
          <a:p>
            <a:pPr lvl="0"/>
            <a:r>
              <a:rPr lang="es-ES_tradnl" sz="1700" dirty="0" smtClean="0"/>
              <a:t>Sano mental, física y emocionalmente</a:t>
            </a:r>
            <a:endParaRPr lang="en-US" sz="1700" dirty="0" smtClean="0"/>
          </a:p>
          <a:p>
            <a:pPr lvl="0"/>
            <a:r>
              <a:rPr lang="es-ES_tradnl" sz="1700" dirty="0" smtClean="0"/>
              <a:t>Estar sirviendo en la iglesia local exitosamente</a:t>
            </a:r>
            <a:endParaRPr lang="en-US" sz="1700" dirty="0" smtClean="0"/>
          </a:p>
          <a:p>
            <a:pPr lvl="0"/>
            <a:r>
              <a:rPr lang="es-ES_tradnl" sz="1700" dirty="0" smtClean="0"/>
              <a:t>Destrezas en ambientes </a:t>
            </a:r>
            <a:r>
              <a:rPr lang="es-ES_tradnl" sz="1700" dirty="0" err="1" smtClean="0"/>
              <a:t>trans</a:t>
            </a:r>
            <a:r>
              <a:rPr lang="es-ES_tradnl" sz="1700" dirty="0" smtClean="0"/>
              <a:t>-culturales</a:t>
            </a:r>
            <a:endParaRPr lang="en-US" sz="1700" dirty="0" smtClean="0"/>
          </a:p>
          <a:p>
            <a:pPr lvl="0"/>
            <a:r>
              <a:rPr lang="es-ES_tradnl" sz="1700" dirty="0" smtClean="0"/>
              <a:t>Mente creativa</a:t>
            </a:r>
            <a:endParaRPr lang="en-US" sz="1700" dirty="0" smtClean="0"/>
          </a:p>
          <a:p>
            <a:pPr lvl="0"/>
            <a:r>
              <a:rPr lang="es-ES_tradnl" sz="1700" dirty="0" smtClean="0"/>
              <a:t>Auto-motivado y con iniciativa propia</a:t>
            </a:r>
            <a:endParaRPr lang="en-US" sz="1700" dirty="0" smtClean="0"/>
          </a:p>
          <a:p>
            <a:pPr lvl="0"/>
            <a:r>
              <a:rPr lang="es-ES_tradnl" sz="1700" dirty="0" smtClean="0"/>
              <a:t>Destrezas en música (para algunos)</a:t>
            </a:r>
            <a:endParaRPr lang="en-US" sz="1700" dirty="0" smtClean="0"/>
          </a:p>
          <a:p>
            <a:pPr lvl="0"/>
            <a:r>
              <a:rPr lang="es-ES_tradnl" sz="1700" dirty="0" smtClean="0"/>
              <a:t>Habilidades en comunicación interpersonal</a:t>
            </a:r>
            <a:endParaRPr lang="en-US" sz="1700" dirty="0" smtClean="0"/>
          </a:p>
          <a:p>
            <a:pPr lvl="0"/>
            <a:r>
              <a:rPr lang="es-ES_tradnl" sz="1700" dirty="0" smtClean="0"/>
              <a:t>Destreza y experiencia en evangelismo personal</a:t>
            </a:r>
            <a:endParaRPr lang="en-US" sz="1700" dirty="0" smtClean="0"/>
          </a:p>
          <a:p>
            <a:pPr lvl="0"/>
            <a:r>
              <a:rPr lang="es-ES_tradnl" sz="1700" dirty="0" smtClean="0"/>
              <a:t>Habilidad de hablar inglés bien (y francés y/o español si es posible)</a:t>
            </a:r>
            <a:endParaRPr lang="en-US" sz="1700" dirty="0" smtClean="0"/>
          </a:p>
          <a:p>
            <a:pPr lvl="0"/>
            <a:r>
              <a:rPr lang="es-ES_tradnl" sz="1700" dirty="0" smtClean="0"/>
              <a:t>Con una permanente vida devocional</a:t>
            </a:r>
            <a:endParaRPr lang="en-US" sz="1700" dirty="0" smtClean="0"/>
          </a:p>
          <a:p>
            <a:pPr lvl="0"/>
            <a:r>
              <a:rPr lang="es-ES_tradnl" sz="1700" dirty="0" smtClean="0"/>
              <a:t>Habilidades en liderazgo y organización</a:t>
            </a:r>
            <a:endParaRPr lang="en-US" sz="1700" dirty="0" smtClean="0"/>
          </a:p>
          <a:p>
            <a:pPr lvl="0"/>
            <a:r>
              <a:rPr lang="es-ES_tradnl" sz="1700" dirty="0" smtClean="0"/>
              <a:t>Educación teológica básica</a:t>
            </a:r>
            <a:endParaRPr lang="en-US" sz="1700" dirty="0" smtClean="0"/>
          </a:p>
          <a:p>
            <a:pPr lvl="0"/>
            <a:r>
              <a:rPr lang="es-ES_tradnl" sz="1700" dirty="0" smtClean="0"/>
              <a:t>Pasaporte con Vigencia hasta enero 2013, por lo menos</a:t>
            </a:r>
            <a:endParaRPr lang="en-US" sz="1700" dirty="0" smtClean="0"/>
          </a:p>
        </p:txBody>
      </p:sp>
      <p:sp>
        <p:nvSpPr>
          <p:cNvPr id="26627" name="TextBox 5"/>
          <p:cNvSpPr txBox="1">
            <a:spLocks noChangeArrowheads="1"/>
          </p:cNvSpPr>
          <p:nvPr/>
        </p:nvSpPr>
        <p:spPr bwMode="auto">
          <a:xfrm>
            <a:off x="4648200" y="-76200"/>
            <a:ext cx="35052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_tradnl" sz="3200" b="1" dirty="0" smtClean="0">
                <a:solidFill>
                  <a:schemeClr val="accent1"/>
                </a:solidFill>
                <a:latin typeface="Century Gothic" pitchFamily="34" charset="0"/>
              </a:rPr>
              <a:t>Perfil: Candidato</a:t>
            </a:r>
            <a:endParaRPr lang="es-ES_tradnl" sz="3200" dirty="0">
              <a:solidFill>
                <a:schemeClr val="accent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3"/>
          <p:cNvSpPr>
            <a:spLocks noGrp="1"/>
          </p:cNvSpPr>
          <p:nvPr>
            <p:ph type="title"/>
          </p:nvPr>
        </p:nvSpPr>
        <p:spPr>
          <a:xfrm>
            <a:off x="457200" y="722313"/>
            <a:ext cx="7610475" cy="1030287"/>
          </a:xfrm>
        </p:spPr>
        <p:txBody>
          <a:bodyPr/>
          <a:lstStyle/>
          <a:p>
            <a:pPr eaLnBrk="1" hangingPunct="1"/>
            <a:r>
              <a:rPr lang="es-ES_tradnl" b="1" dirty="0" smtClean="0"/>
              <a:t>Servir 12:7</a:t>
            </a: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sz="2000" dirty="0" smtClean="0"/>
              <a:t>LLAMADOS A SERVIR EN LAS NACIONES</a:t>
            </a:r>
          </a:p>
        </p:txBody>
      </p:sp>
      <p:sp>
        <p:nvSpPr>
          <p:cNvPr id="26626" name="Content Placeholder 4"/>
          <p:cNvSpPr>
            <a:spLocks noGrp="1"/>
          </p:cNvSpPr>
          <p:nvPr>
            <p:ph idx="1"/>
          </p:nvPr>
        </p:nvSpPr>
        <p:spPr>
          <a:xfrm>
            <a:off x="533400" y="1752600"/>
            <a:ext cx="8077200" cy="4876800"/>
          </a:xfrm>
        </p:spPr>
        <p:txBody>
          <a:bodyPr/>
          <a:lstStyle/>
          <a:p>
            <a:pPr marL="412750" indent="-342900">
              <a:buFont typeface="+mj-lt"/>
              <a:buAutoNum type="arabicPeriod"/>
            </a:pPr>
            <a:r>
              <a:rPr lang="es-ES_tradnl" sz="1900" dirty="0" smtClean="0"/>
              <a:t>Llenar solicitud de Nazarenos en Servicio Voluntario o el “</a:t>
            </a:r>
            <a:r>
              <a:rPr lang="es-ES_tradnl" sz="1900" dirty="0" err="1" smtClean="0"/>
              <a:t>Exploring</a:t>
            </a:r>
            <a:r>
              <a:rPr lang="es-ES_tradnl" sz="1900" dirty="0" smtClean="0"/>
              <a:t> </a:t>
            </a:r>
            <a:r>
              <a:rPr lang="es-ES_tradnl" sz="1900" dirty="0" err="1" smtClean="0"/>
              <a:t>Missions</a:t>
            </a:r>
            <a:r>
              <a:rPr lang="es-ES_tradnl" sz="1900" dirty="0" smtClean="0"/>
              <a:t> </a:t>
            </a:r>
            <a:r>
              <a:rPr lang="es-ES_tradnl" sz="1900" dirty="0" err="1" smtClean="0"/>
              <a:t>Form</a:t>
            </a:r>
            <a:r>
              <a:rPr lang="es-ES_tradnl" sz="1900" dirty="0" smtClean="0"/>
              <a:t>”: </a:t>
            </a:r>
            <a:r>
              <a:rPr lang="es-ES_tradnl" sz="1700" u="sng" dirty="0" smtClean="0">
                <a:hlinkClick r:id="rId3"/>
              </a:rPr>
              <a:t>https://secure.nazarene.org/EMFOnline/</a:t>
            </a:r>
            <a:endParaRPr lang="es-ES_tradnl" sz="1700" dirty="0" smtClean="0"/>
          </a:p>
          <a:p>
            <a:pPr marL="412750" indent="-342900">
              <a:buFont typeface="+mj-lt"/>
              <a:buAutoNum type="arabicPeriod"/>
            </a:pPr>
            <a:r>
              <a:rPr lang="es-ES_tradnl" sz="1900" dirty="0" smtClean="0"/>
              <a:t>Entregar a la Oficina Regional cartas de recomendación y aprobación de su Pastor, Superintendente del Distrito, y Coord. de Estrategia de Área.</a:t>
            </a:r>
          </a:p>
          <a:p>
            <a:pPr marL="412750" indent="-342900">
              <a:buFont typeface="+mj-lt"/>
              <a:buAutoNum type="arabicPeriod"/>
            </a:pPr>
            <a:r>
              <a:rPr lang="es-ES_tradnl" sz="1900" dirty="0" smtClean="0"/>
              <a:t>Enviar a Oficina Reg. fotocopias de pasaporte vigente y otros documentos necesarios para viajar a países correspondientes.</a:t>
            </a:r>
          </a:p>
          <a:p>
            <a:pPr marL="412750" indent="-342900">
              <a:buFont typeface="+mj-lt"/>
              <a:buAutoNum type="arabicPeriod"/>
            </a:pPr>
            <a:r>
              <a:rPr lang="es-ES_tradnl" sz="1900" dirty="0" smtClean="0"/>
              <a:t>Grabar y entregar a la Oficina Regional de Movilización Juvenil una entrevista describiendo su llamado, testimonio, etc. (bosquejo y preguntas se proveerán).</a:t>
            </a:r>
          </a:p>
          <a:p>
            <a:pPr marL="412750" indent="-342900">
              <a:buFont typeface="+mj-lt"/>
              <a:buAutoNum type="arabicPeriod"/>
            </a:pPr>
            <a:r>
              <a:rPr lang="es-ES_tradnl" sz="1900" dirty="0" smtClean="0"/>
              <a:t>Completar estos pasos antes del </a:t>
            </a:r>
            <a:r>
              <a:rPr lang="es-ES_tradnl" sz="1900" b="1" dirty="0" smtClean="0"/>
              <a:t>31 de</a:t>
            </a:r>
            <a:r>
              <a:rPr lang="es-ES_tradnl" sz="1900" b="1" dirty="0" smtClean="0"/>
              <a:t> agosto </a:t>
            </a:r>
            <a:r>
              <a:rPr lang="es-ES_tradnl" sz="1900" b="1" dirty="0" smtClean="0"/>
              <a:t>2011</a:t>
            </a:r>
            <a:r>
              <a:rPr lang="es-ES_tradnl" sz="1900" dirty="0" smtClean="0"/>
              <a:t> y mantener comunicación con líderes locales, distritales, del área y región.</a:t>
            </a:r>
          </a:p>
          <a:p>
            <a:pPr marL="412750" indent="-342900">
              <a:buFont typeface="+mj-lt"/>
              <a:buAutoNum type="arabicPeriod"/>
            </a:pPr>
            <a:r>
              <a:rPr lang="es-ES_tradnl" sz="1900" dirty="0" smtClean="0"/>
              <a:t>Selección Final de participantes se hará </a:t>
            </a:r>
            <a:r>
              <a:rPr lang="es-ES_tradnl" sz="1900" smtClean="0"/>
              <a:t>el </a:t>
            </a:r>
            <a:r>
              <a:rPr lang="es-ES_tradnl" sz="1900" b="1" smtClean="0"/>
              <a:t>30 </a:t>
            </a:r>
            <a:r>
              <a:rPr lang="es-ES_tradnl" sz="1900" b="1" dirty="0" smtClean="0"/>
              <a:t>de</a:t>
            </a:r>
            <a:r>
              <a:rPr lang="es-ES_tradnl" sz="1900" b="1" dirty="0" smtClean="0"/>
              <a:t> </a:t>
            </a:r>
            <a:r>
              <a:rPr lang="es-ES_tradnl" sz="1900" b="1" err="1" smtClean="0"/>
              <a:t>sept</a:t>
            </a:r>
            <a:r>
              <a:rPr lang="es-ES_tradnl" sz="1900" b="1" smtClean="0"/>
              <a:t>. </a:t>
            </a:r>
            <a:r>
              <a:rPr lang="es-ES_tradnl" sz="1900" b="1" dirty="0" smtClean="0"/>
              <a:t>2011</a:t>
            </a:r>
            <a:r>
              <a:rPr lang="es-ES_tradnl" sz="1900" dirty="0" smtClean="0"/>
              <a:t>.</a:t>
            </a:r>
          </a:p>
          <a:p>
            <a:pPr marL="412750" indent="-342900">
              <a:buFont typeface="+mj-lt"/>
              <a:buAutoNum type="arabicPeriod"/>
            </a:pPr>
            <a:r>
              <a:rPr lang="es-ES_tradnl" sz="1900" dirty="0" smtClean="0"/>
              <a:t>Para mayor información, contacte la Oficina Regional de Movilización Juvenil: </a:t>
            </a:r>
            <a:r>
              <a:rPr lang="es-ES_tradnl" sz="1900" dirty="0" smtClean="0">
                <a:hlinkClick r:id="rId4"/>
              </a:rPr>
              <a:t>sarmstrong@mesoamericaregion.org</a:t>
            </a:r>
            <a:r>
              <a:rPr lang="es-ES_tradnl" sz="1900" dirty="0" smtClean="0"/>
              <a:t>.</a:t>
            </a:r>
          </a:p>
          <a:p>
            <a:endParaRPr lang="es-ES_tradnl" sz="1900" dirty="0" smtClean="0"/>
          </a:p>
          <a:p>
            <a:pPr>
              <a:buNone/>
            </a:pPr>
            <a:endParaRPr lang="es-ES_tradnl" sz="1900" dirty="0" smtClean="0"/>
          </a:p>
        </p:txBody>
      </p:sp>
      <p:sp>
        <p:nvSpPr>
          <p:cNvPr id="26627" name="TextBox 5"/>
          <p:cNvSpPr txBox="1">
            <a:spLocks noChangeArrowheads="1"/>
          </p:cNvSpPr>
          <p:nvPr/>
        </p:nvSpPr>
        <p:spPr bwMode="auto">
          <a:xfrm>
            <a:off x="4648200" y="0"/>
            <a:ext cx="35052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s-ES_tradnl" sz="3200" b="1" dirty="0" smtClean="0">
                <a:solidFill>
                  <a:schemeClr val="accent1"/>
                </a:solidFill>
                <a:latin typeface="Century Gothic" pitchFamily="34" charset="0"/>
              </a:rPr>
              <a:t>Candidatura</a:t>
            </a:r>
            <a:endParaRPr lang="es-ES_tradnl" sz="3200" b="1" dirty="0">
              <a:solidFill>
                <a:schemeClr val="accent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3"/>
          <p:cNvSpPr>
            <a:spLocks noGrp="1"/>
          </p:cNvSpPr>
          <p:nvPr>
            <p:ph type="title"/>
          </p:nvPr>
        </p:nvSpPr>
        <p:spPr>
          <a:xfrm>
            <a:off x="457200" y="722313"/>
            <a:ext cx="7610475" cy="1030287"/>
          </a:xfrm>
        </p:spPr>
        <p:txBody>
          <a:bodyPr/>
          <a:lstStyle/>
          <a:p>
            <a:pPr eaLnBrk="1" hangingPunct="1"/>
            <a:r>
              <a:rPr lang="es-ES_tradnl" b="1" dirty="0" smtClean="0"/>
              <a:t>Servir 12:7</a:t>
            </a: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sz="2000" dirty="0" smtClean="0"/>
              <a:t>LLAMADOS A SERVIR EN LAS NACIONES</a:t>
            </a:r>
          </a:p>
        </p:txBody>
      </p:sp>
      <p:sp>
        <p:nvSpPr>
          <p:cNvPr id="27650" name="Content Placeholder 4"/>
          <p:cNvSpPr>
            <a:spLocks noGrp="1"/>
          </p:cNvSpPr>
          <p:nvPr>
            <p:ph idx="1"/>
          </p:nvPr>
        </p:nvSpPr>
        <p:spPr>
          <a:xfrm>
            <a:off x="1042988" y="1828800"/>
            <a:ext cx="6777037" cy="4495800"/>
          </a:xfrm>
        </p:spPr>
        <p:txBody>
          <a:bodyPr/>
          <a:lstStyle/>
          <a:p>
            <a:pPr eaLnBrk="1" hangingPunct="1"/>
            <a:r>
              <a:rPr lang="es-ES_tradnl" dirty="0" smtClean="0">
                <a:solidFill>
                  <a:srgbClr val="000000"/>
                </a:solidFill>
              </a:rPr>
              <a:t>Entrenamiento</a:t>
            </a:r>
          </a:p>
          <a:p>
            <a:pPr lvl="1" eaLnBrk="1" hangingPunct="1"/>
            <a:r>
              <a:rPr lang="es-ES_tradnl" dirty="0" smtClean="0"/>
              <a:t>Octubre 2011 </a:t>
            </a:r>
            <a:r>
              <a:rPr lang="es-ES_tradnl" dirty="0" err="1" smtClean="0"/>
              <a:t>–</a:t>
            </a:r>
            <a:r>
              <a:rPr lang="es-ES_tradnl" dirty="0" smtClean="0"/>
              <a:t> Febrero 2012</a:t>
            </a:r>
          </a:p>
          <a:p>
            <a:pPr eaLnBrk="1" hangingPunct="1"/>
            <a:r>
              <a:rPr lang="es-ES_tradnl" dirty="0" smtClean="0">
                <a:solidFill>
                  <a:srgbClr val="000000"/>
                </a:solidFill>
              </a:rPr>
              <a:t>Envío </a:t>
            </a:r>
            <a:r>
              <a:rPr lang="es-ES_tradnl" b="1" dirty="0" smtClean="0">
                <a:solidFill>
                  <a:srgbClr val="94C600"/>
                </a:solidFill>
              </a:rPr>
              <a:t>Servir 12:7</a:t>
            </a:r>
          </a:p>
          <a:p>
            <a:pPr lvl="1" eaLnBrk="1" hangingPunct="1"/>
            <a:r>
              <a:rPr lang="es-ES_tradnl" dirty="0" smtClean="0"/>
              <a:t>Febrero 2012</a:t>
            </a:r>
            <a:endParaRPr lang="es-ES_tradnl" b="1" dirty="0" smtClean="0">
              <a:solidFill>
                <a:schemeClr val="accent1"/>
              </a:solidFill>
            </a:endParaRPr>
          </a:p>
          <a:p>
            <a:pPr lvl="1" eaLnBrk="1" hangingPunct="1"/>
            <a:r>
              <a:rPr lang="es-ES_tradnl" dirty="0" smtClean="0">
                <a:solidFill>
                  <a:srgbClr val="000000"/>
                </a:solidFill>
              </a:rPr>
              <a:t>Despliegue de misioneros en los 7 países </a:t>
            </a:r>
            <a:r>
              <a:rPr lang="es-ES_tradnl" dirty="0" smtClean="0"/>
              <a:t>Febrero </a:t>
            </a:r>
            <a:r>
              <a:rPr lang="es-ES_tradnl" dirty="0" err="1" smtClean="0"/>
              <a:t>–</a:t>
            </a:r>
            <a:r>
              <a:rPr lang="es-ES_tradnl" dirty="0" smtClean="0"/>
              <a:t> Julio 2012 (culminando con ministerio antes y durante el Congreso Regional Juvenil) </a:t>
            </a:r>
          </a:p>
          <a:p>
            <a:pPr lvl="1" eaLnBrk="1" hangingPunct="1"/>
            <a:r>
              <a:rPr lang="es-ES_tradnl" dirty="0" smtClean="0"/>
              <a:t>Voluntarios serán parte del equipo de organización, logística, etc. en el Congreso Juvenil Regional 2012, Panamá.</a:t>
            </a:r>
          </a:p>
          <a:p>
            <a:pPr lvl="1" eaLnBrk="1" hangingPunct="1"/>
            <a:endParaRPr lang="es-ES_tradnl" dirty="0" smtClean="0"/>
          </a:p>
          <a:p>
            <a:pPr lvl="1" eaLnBrk="1" hangingPunct="1"/>
            <a:endParaRPr lang="es-ES_tradnl" dirty="0" smtClean="0"/>
          </a:p>
        </p:txBody>
      </p:sp>
      <p:sp>
        <p:nvSpPr>
          <p:cNvPr id="27651" name="TextBox 5"/>
          <p:cNvSpPr txBox="1">
            <a:spLocks noChangeArrowheads="1"/>
          </p:cNvSpPr>
          <p:nvPr/>
        </p:nvSpPr>
        <p:spPr bwMode="auto">
          <a:xfrm>
            <a:off x="4648200" y="-76200"/>
            <a:ext cx="3505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_tradnl" sz="4000" b="1" dirty="0" smtClean="0">
                <a:solidFill>
                  <a:schemeClr val="accent1"/>
                </a:solidFill>
                <a:latin typeface="Century Gothic" pitchFamily="34" charset="0"/>
              </a:rPr>
              <a:t>Plazo</a:t>
            </a:r>
            <a:endParaRPr lang="es-ES_tradnl" sz="4000" dirty="0">
              <a:solidFill>
                <a:schemeClr val="accent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3"/>
          <p:cNvSpPr>
            <a:spLocks noGrp="1"/>
          </p:cNvSpPr>
          <p:nvPr>
            <p:ph type="title"/>
          </p:nvPr>
        </p:nvSpPr>
        <p:spPr>
          <a:xfrm>
            <a:off x="457200" y="722313"/>
            <a:ext cx="7610475" cy="1030287"/>
          </a:xfrm>
        </p:spPr>
        <p:txBody>
          <a:bodyPr/>
          <a:lstStyle/>
          <a:p>
            <a:pPr eaLnBrk="1" hangingPunct="1"/>
            <a:r>
              <a:rPr lang="es-ES_tradnl" b="1" dirty="0" smtClean="0"/>
              <a:t>Servir 12:7</a:t>
            </a: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sz="2000" dirty="0" smtClean="0"/>
              <a:t>LLAMADOS A SERVIR EN LAS NACIONES</a:t>
            </a:r>
          </a:p>
        </p:txBody>
      </p:sp>
      <p:sp>
        <p:nvSpPr>
          <p:cNvPr id="27650" name="Content Placeholder 4"/>
          <p:cNvSpPr>
            <a:spLocks noGrp="1"/>
          </p:cNvSpPr>
          <p:nvPr>
            <p:ph idx="1"/>
          </p:nvPr>
        </p:nvSpPr>
        <p:spPr>
          <a:xfrm>
            <a:off x="1042988" y="1828800"/>
            <a:ext cx="6777037" cy="4800600"/>
          </a:xfrm>
        </p:spPr>
        <p:txBody>
          <a:bodyPr/>
          <a:lstStyle/>
          <a:p>
            <a:pPr lvl="0"/>
            <a:r>
              <a:rPr lang="es-ES_tradnl" sz="1800" dirty="0" smtClean="0"/>
              <a:t>Entrenamiento Intensivo (22-29 Febrero 2012: Panamá, Panamá).</a:t>
            </a:r>
          </a:p>
          <a:p>
            <a:pPr lvl="0"/>
            <a:r>
              <a:rPr lang="es-ES_tradnl" sz="1800" dirty="0" smtClean="0"/>
              <a:t>Ministerio en Áreas</a:t>
            </a:r>
          </a:p>
          <a:p>
            <a:pPr lvl="1"/>
            <a:r>
              <a:rPr lang="es-ES_tradnl" sz="1800" u="sng" dirty="0" smtClean="0"/>
              <a:t>Sitio 1</a:t>
            </a:r>
            <a:r>
              <a:rPr lang="es-ES_tradnl" sz="1800" dirty="0" smtClean="0"/>
              <a:t> </a:t>
            </a:r>
            <a:r>
              <a:rPr lang="es-ES_tradnl" sz="1800" dirty="0" err="1" smtClean="0"/>
              <a:t>–</a:t>
            </a:r>
            <a:r>
              <a:rPr lang="es-ES_tradnl" sz="1800" dirty="0" smtClean="0"/>
              <a:t> Área Inglés (1 </a:t>
            </a:r>
            <a:r>
              <a:rPr lang="es-ES_tradnl" sz="1800" dirty="0" err="1" smtClean="0"/>
              <a:t>–</a:t>
            </a:r>
            <a:r>
              <a:rPr lang="es-ES_tradnl" sz="1800" dirty="0" smtClean="0"/>
              <a:t> 21 Marzo 2012: </a:t>
            </a:r>
            <a:r>
              <a:rPr lang="es-ES_tradnl" sz="1800" dirty="0" err="1" smtClean="0"/>
              <a:t>St</a:t>
            </a:r>
            <a:r>
              <a:rPr lang="es-ES_tradnl" sz="1800" dirty="0" smtClean="0"/>
              <a:t>. </a:t>
            </a:r>
            <a:r>
              <a:rPr lang="es-ES_tradnl" sz="1800" dirty="0" err="1" smtClean="0"/>
              <a:t>Kitts</a:t>
            </a:r>
            <a:r>
              <a:rPr lang="es-ES_tradnl" sz="1800" dirty="0" smtClean="0"/>
              <a:t> y </a:t>
            </a:r>
            <a:r>
              <a:rPr lang="es-ES_tradnl" sz="1800" dirty="0" err="1" smtClean="0"/>
              <a:t>Nevis</a:t>
            </a:r>
            <a:r>
              <a:rPr lang="es-ES_tradnl" sz="1800" dirty="0" smtClean="0"/>
              <a:t>)</a:t>
            </a:r>
          </a:p>
          <a:p>
            <a:pPr lvl="1"/>
            <a:r>
              <a:rPr lang="es-ES_tradnl" sz="1800" u="sng" dirty="0" smtClean="0"/>
              <a:t>Sitio 2</a:t>
            </a:r>
            <a:r>
              <a:rPr lang="es-ES_tradnl" sz="1800" dirty="0" smtClean="0"/>
              <a:t> </a:t>
            </a:r>
            <a:r>
              <a:rPr lang="es-ES_tradnl" sz="1800" dirty="0" err="1" smtClean="0"/>
              <a:t>–</a:t>
            </a:r>
            <a:r>
              <a:rPr lang="es-ES_tradnl" sz="1800" dirty="0" smtClean="0"/>
              <a:t> Área Francés (22 Marzo a 11 Abril 2012: Haití)</a:t>
            </a:r>
          </a:p>
          <a:p>
            <a:pPr lvl="1"/>
            <a:r>
              <a:rPr lang="es-ES_tradnl" sz="1800" u="sng" dirty="0" smtClean="0"/>
              <a:t>Sitio 3</a:t>
            </a:r>
            <a:r>
              <a:rPr lang="es-ES_tradnl" sz="1800" dirty="0" smtClean="0"/>
              <a:t> </a:t>
            </a:r>
            <a:r>
              <a:rPr lang="es-ES_tradnl" sz="1800" dirty="0" err="1" smtClean="0"/>
              <a:t>–</a:t>
            </a:r>
            <a:r>
              <a:rPr lang="es-ES_tradnl" sz="1800" dirty="0" smtClean="0"/>
              <a:t> Área Central (12 Abril a 2 Mayo 2012: República Dominicana)</a:t>
            </a:r>
          </a:p>
          <a:p>
            <a:pPr lvl="1"/>
            <a:r>
              <a:rPr lang="es-ES_tradnl" sz="1800" u="sng" dirty="0" smtClean="0"/>
              <a:t>Sitio 4</a:t>
            </a:r>
            <a:r>
              <a:rPr lang="es-ES_tradnl" sz="1800" dirty="0" smtClean="0"/>
              <a:t> </a:t>
            </a:r>
            <a:r>
              <a:rPr lang="es-ES_tradnl" sz="1800" dirty="0" err="1" smtClean="0"/>
              <a:t>–</a:t>
            </a:r>
            <a:r>
              <a:rPr lang="es-ES_tradnl" sz="1800" dirty="0" smtClean="0"/>
              <a:t> México Norte (3 </a:t>
            </a:r>
            <a:r>
              <a:rPr lang="es-ES_tradnl" sz="1800" dirty="0" err="1" smtClean="0"/>
              <a:t>–</a:t>
            </a:r>
            <a:r>
              <a:rPr lang="es-ES_tradnl" sz="1800" dirty="0" smtClean="0"/>
              <a:t> 23 Mayo 2012)</a:t>
            </a:r>
          </a:p>
          <a:p>
            <a:pPr lvl="1"/>
            <a:r>
              <a:rPr lang="es-ES_tradnl" sz="1800" u="sng" dirty="0" smtClean="0"/>
              <a:t>Sitio 5</a:t>
            </a:r>
            <a:r>
              <a:rPr lang="es-ES_tradnl" sz="1800" dirty="0" smtClean="0"/>
              <a:t> </a:t>
            </a:r>
            <a:r>
              <a:rPr lang="es-ES_tradnl" sz="1800" dirty="0" err="1" smtClean="0"/>
              <a:t>–</a:t>
            </a:r>
            <a:r>
              <a:rPr lang="es-ES_tradnl" sz="1800" dirty="0" smtClean="0"/>
              <a:t> México Sur (24 Mayo a 13 Junio 2012)</a:t>
            </a:r>
          </a:p>
          <a:p>
            <a:pPr lvl="1"/>
            <a:r>
              <a:rPr lang="es-ES_tradnl" sz="1800" u="sng" dirty="0" smtClean="0"/>
              <a:t>Sitio 6</a:t>
            </a:r>
            <a:r>
              <a:rPr lang="es-ES_tradnl" sz="1800" dirty="0" smtClean="0"/>
              <a:t> </a:t>
            </a:r>
            <a:r>
              <a:rPr lang="es-ES_tradnl" sz="1800" dirty="0" err="1" smtClean="0"/>
              <a:t>–</a:t>
            </a:r>
            <a:r>
              <a:rPr lang="es-ES_tradnl" sz="1800" dirty="0" smtClean="0"/>
              <a:t> CA-4 (14 Junio a 4 Julio 2012: El Salvador)</a:t>
            </a:r>
          </a:p>
          <a:p>
            <a:pPr lvl="1">
              <a:buNone/>
            </a:pPr>
            <a:endParaRPr lang="es-ES_tradnl" sz="1800" b="1" dirty="0" smtClean="0"/>
          </a:p>
          <a:p>
            <a:pPr lvl="1">
              <a:buNone/>
            </a:pPr>
            <a:r>
              <a:rPr lang="es-ES_tradnl" sz="1800" b="1" dirty="0" smtClean="0"/>
              <a:t>*Estas son fechas propuestas: se tendrán que confirmar.</a:t>
            </a:r>
          </a:p>
          <a:p>
            <a:pPr lvl="1" eaLnBrk="1" hangingPunct="1"/>
            <a:endParaRPr lang="es-ES_tradnl" dirty="0" smtClean="0"/>
          </a:p>
        </p:txBody>
      </p:sp>
      <p:sp>
        <p:nvSpPr>
          <p:cNvPr id="27651" name="TextBox 5"/>
          <p:cNvSpPr txBox="1">
            <a:spLocks noChangeArrowheads="1"/>
          </p:cNvSpPr>
          <p:nvPr/>
        </p:nvSpPr>
        <p:spPr bwMode="auto">
          <a:xfrm>
            <a:off x="4419600" y="-76200"/>
            <a:ext cx="3733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s-ES_tradnl" sz="4000" b="1" dirty="0" smtClean="0">
                <a:solidFill>
                  <a:schemeClr val="accent1"/>
                </a:solidFill>
                <a:latin typeface="Century Gothic" pitchFamily="34" charset="0"/>
              </a:rPr>
              <a:t>Fechas/Sitios*</a:t>
            </a:r>
            <a:endParaRPr lang="es-ES_tradnl" sz="4000" dirty="0">
              <a:solidFill>
                <a:schemeClr val="accent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3"/>
          <p:cNvSpPr>
            <a:spLocks noGrp="1"/>
          </p:cNvSpPr>
          <p:nvPr>
            <p:ph type="title"/>
          </p:nvPr>
        </p:nvSpPr>
        <p:spPr>
          <a:xfrm>
            <a:off x="457200" y="722313"/>
            <a:ext cx="7610475" cy="1030287"/>
          </a:xfrm>
        </p:spPr>
        <p:txBody>
          <a:bodyPr/>
          <a:lstStyle/>
          <a:p>
            <a:pPr eaLnBrk="1" hangingPunct="1"/>
            <a:r>
              <a:rPr lang="es-ES_tradnl" b="1" dirty="0" smtClean="0"/>
              <a:t>Servir 12:7</a:t>
            </a: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sz="2000" dirty="0" smtClean="0"/>
              <a:t>LLAMADOS A SERVIR EN LAS NACIONES</a:t>
            </a:r>
          </a:p>
        </p:txBody>
      </p:sp>
      <p:sp>
        <p:nvSpPr>
          <p:cNvPr id="27650" name="Content Placeholder 4"/>
          <p:cNvSpPr>
            <a:spLocks noGrp="1"/>
          </p:cNvSpPr>
          <p:nvPr>
            <p:ph idx="1"/>
          </p:nvPr>
        </p:nvSpPr>
        <p:spPr>
          <a:xfrm>
            <a:off x="1042988" y="1828800"/>
            <a:ext cx="6777037" cy="4800600"/>
          </a:xfrm>
        </p:spPr>
        <p:txBody>
          <a:bodyPr/>
          <a:lstStyle/>
          <a:p>
            <a:pPr lvl="0"/>
            <a:r>
              <a:rPr lang="es-ES_tradnl" u="sng" dirty="0" smtClean="0"/>
              <a:t>Sitio 7</a:t>
            </a:r>
            <a:r>
              <a:rPr lang="es-ES_tradnl" dirty="0" smtClean="0"/>
              <a:t> </a:t>
            </a:r>
            <a:r>
              <a:rPr lang="es-ES_tradnl" dirty="0" err="1" smtClean="0"/>
              <a:t>–</a:t>
            </a:r>
            <a:r>
              <a:rPr lang="es-ES_tradnl" dirty="0" smtClean="0"/>
              <a:t> Ayudar con preparación del Congreso Juvenil Nazareno - Mesoamérica (5 </a:t>
            </a:r>
            <a:r>
              <a:rPr lang="es-ES_tradnl" dirty="0" err="1" smtClean="0"/>
              <a:t>–</a:t>
            </a:r>
            <a:r>
              <a:rPr lang="es-ES_tradnl" dirty="0" smtClean="0"/>
              <a:t> 16 Julio 2012: Panamá, Panamá).</a:t>
            </a:r>
            <a:endParaRPr lang="es-ES_tradnl" sz="2000" dirty="0" smtClean="0"/>
          </a:p>
          <a:p>
            <a:pPr lvl="0"/>
            <a:r>
              <a:rPr lang="es-ES_tradnl" dirty="0" smtClean="0"/>
              <a:t>Congreso Juvenil Nazareno - Mesoamérica (17 </a:t>
            </a:r>
            <a:r>
              <a:rPr lang="es-ES_tradnl" dirty="0" err="1" smtClean="0"/>
              <a:t>–</a:t>
            </a:r>
            <a:r>
              <a:rPr lang="es-ES_tradnl" dirty="0" smtClean="0"/>
              <a:t> 22 Julio 2012: Panamá, Panamá).</a:t>
            </a:r>
            <a:endParaRPr lang="es-ES_tradnl" sz="2000" dirty="0" smtClean="0"/>
          </a:p>
          <a:p>
            <a:pPr lvl="0"/>
            <a:r>
              <a:rPr lang="es-ES_tradnl" dirty="0" smtClean="0"/>
              <a:t>Evaluación/Grabar Testimonios/Etc. (23 </a:t>
            </a:r>
            <a:r>
              <a:rPr lang="es-ES_tradnl" dirty="0" err="1" smtClean="0"/>
              <a:t>–</a:t>
            </a:r>
            <a:r>
              <a:rPr lang="es-ES_tradnl" dirty="0" smtClean="0"/>
              <a:t> 28 Julio 2012: Panamá, Panamá).</a:t>
            </a:r>
            <a:endParaRPr lang="es-ES_tradnl" sz="2000" dirty="0" smtClean="0"/>
          </a:p>
          <a:p>
            <a:pPr lvl="1">
              <a:buNone/>
            </a:pPr>
            <a:endParaRPr lang="es-ES_tradnl" sz="1800" b="1" dirty="0" smtClean="0"/>
          </a:p>
          <a:p>
            <a:pPr lvl="1">
              <a:buNone/>
            </a:pPr>
            <a:r>
              <a:rPr lang="es-ES_tradnl" sz="1800" b="1" dirty="0" smtClean="0"/>
              <a:t>*Estas son fechas propuestas: se tendrán que confirmar.</a:t>
            </a:r>
          </a:p>
          <a:p>
            <a:pPr lvl="1" eaLnBrk="1" hangingPunct="1"/>
            <a:endParaRPr lang="es-ES_tradnl" dirty="0" smtClean="0"/>
          </a:p>
        </p:txBody>
      </p:sp>
      <p:sp>
        <p:nvSpPr>
          <p:cNvPr id="27651" name="TextBox 5"/>
          <p:cNvSpPr txBox="1">
            <a:spLocks noChangeArrowheads="1"/>
          </p:cNvSpPr>
          <p:nvPr/>
        </p:nvSpPr>
        <p:spPr bwMode="auto">
          <a:xfrm>
            <a:off x="4419600" y="-76200"/>
            <a:ext cx="3733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s-ES_tradnl" sz="4000" b="1" dirty="0" smtClean="0">
                <a:solidFill>
                  <a:schemeClr val="accent1"/>
                </a:solidFill>
                <a:latin typeface="Century Gothic" pitchFamily="34" charset="0"/>
              </a:rPr>
              <a:t>Fechas/Sitios*</a:t>
            </a:r>
            <a:endParaRPr lang="es-ES_tradnl" sz="4000" dirty="0">
              <a:solidFill>
                <a:schemeClr val="accent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3"/>
          <p:cNvSpPr>
            <a:spLocks noGrp="1"/>
          </p:cNvSpPr>
          <p:nvPr>
            <p:ph type="title"/>
          </p:nvPr>
        </p:nvSpPr>
        <p:spPr>
          <a:xfrm>
            <a:off x="457200" y="722313"/>
            <a:ext cx="7610475" cy="1030287"/>
          </a:xfrm>
        </p:spPr>
        <p:txBody>
          <a:bodyPr/>
          <a:lstStyle/>
          <a:p>
            <a:pPr eaLnBrk="1" hangingPunct="1"/>
            <a:r>
              <a:rPr lang="es-ES_tradnl" b="1" dirty="0" smtClean="0"/>
              <a:t>Servir 12:7	</a:t>
            </a: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sz="2000" dirty="0" smtClean="0"/>
              <a:t>LLAMADOS A SERVIR EN LAS NACIONES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42988" y="1828800"/>
            <a:ext cx="6777037" cy="4572000"/>
          </a:xfrm>
        </p:spPr>
        <p:txBody>
          <a:bodyPr rtlCol="0">
            <a:normAutofit lnSpcReduction="10000"/>
          </a:bodyPr>
          <a:lstStyle/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s-ES_tradnl" dirty="0" smtClean="0"/>
              <a:t>Como involucrarse:</a:t>
            </a:r>
          </a:p>
          <a:p>
            <a:pPr marL="640080" lvl="1" indent="-274320" eaLnBrk="1" fontAlgn="auto" hangingPunct="1">
              <a:spcAft>
                <a:spcPts val="0"/>
              </a:spcAft>
              <a:defRPr/>
            </a:pPr>
            <a:r>
              <a:rPr lang="es-ES_tradnl" dirty="0" smtClean="0"/>
              <a:t>Oración 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s-ES_tradnl" dirty="0" smtClean="0"/>
              <a:t>Este proyecto alcanzará su completo potencial con apoyo en oración para la </a:t>
            </a:r>
            <a:r>
              <a:rPr lang="es-ES_tradnl" dirty="0" err="1" smtClean="0"/>
              <a:t>guianza</a:t>
            </a:r>
            <a:r>
              <a:rPr lang="es-ES_tradnl" dirty="0" smtClean="0"/>
              <a:t> de Dios en cada etapa.</a:t>
            </a:r>
          </a:p>
          <a:p>
            <a:pPr marL="640080" lvl="1" indent="-274320" eaLnBrk="1" fontAlgn="auto" hangingPunct="1">
              <a:spcAft>
                <a:spcPts val="0"/>
              </a:spcAft>
              <a:defRPr/>
            </a:pPr>
            <a:r>
              <a:rPr lang="es-ES_tradnl" b="1" dirty="0" smtClean="0"/>
              <a:t>Orar por: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s-ES_tradnl" dirty="0" smtClean="0"/>
              <a:t>La selección de los participantes y los 12 que serán escogidos.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s-ES_tradnl" dirty="0" smtClean="0"/>
              <a:t>La selección de los lugares a ministrar.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s-ES_tradnl" dirty="0" smtClean="0"/>
              <a:t>Los ministerios recibiendo el apoyo.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s-ES_tradnl" dirty="0" smtClean="0"/>
              <a:t>Líderes de área.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s-ES_tradnl" dirty="0" smtClean="0"/>
              <a:t>Líderes regionales.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s-ES_tradnl" dirty="0" smtClean="0"/>
              <a:t>Los capacitadores.</a:t>
            </a:r>
          </a:p>
          <a:p>
            <a:pPr marL="1124712" lvl="3" eaLnBrk="1" fontAlgn="auto" hangingPunct="1">
              <a:spcAft>
                <a:spcPts val="0"/>
              </a:spcAft>
              <a:defRPr/>
            </a:pPr>
            <a:endParaRPr lang="es-ES_tradnl" dirty="0" smtClean="0"/>
          </a:p>
          <a:p>
            <a:pPr marL="640080" lvl="1" indent="-274320" eaLnBrk="1" fontAlgn="auto" hangingPunct="1">
              <a:spcAft>
                <a:spcPts val="0"/>
              </a:spcAft>
              <a:defRPr/>
            </a:pPr>
            <a:endParaRPr lang="es-ES_tradnl" dirty="0" smtClean="0"/>
          </a:p>
        </p:txBody>
      </p:sp>
      <p:sp>
        <p:nvSpPr>
          <p:cNvPr id="28675" name="TextBox 5"/>
          <p:cNvSpPr txBox="1">
            <a:spLocks noChangeArrowheads="1"/>
          </p:cNvSpPr>
          <p:nvPr/>
        </p:nvSpPr>
        <p:spPr bwMode="auto">
          <a:xfrm>
            <a:off x="4648200" y="-76200"/>
            <a:ext cx="3505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_tradnl" sz="4000" b="1" smtClean="0">
                <a:solidFill>
                  <a:schemeClr val="accent1"/>
                </a:solidFill>
                <a:latin typeface="Century Gothic" pitchFamily="34" charset="0"/>
              </a:rPr>
              <a:t>Participación</a:t>
            </a:r>
            <a:endParaRPr lang="es-ES_tradnl" sz="4000">
              <a:solidFill>
                <a:schemeClr val="accent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3"/>
          <p:cNvSpPr>
            <a:spLocks noGrp="1"/>
          </p:cNvSpPr>
          <p:nvPr>
            <p:ph type="title"/>
          </p:nvPr>
        </p:nvSpPr>
        <p:spPr>
          <a:xfrm>
            <a:off x="457200" y="722313"/>
            <a:ext cx="7610475" cy="1030287"/>
          </a:xfrm>
        </p:spPr>
        <p:txBody>
          <a:bodyPr/>
          <a:lstStyle/>
          <a:p>
            <a:pPr eaLnBrk="1" hangingPunct="1"/>
            <a:r>
              <a:rPr lang="es-ES_tradnl" b="1" dirty="0" smtClean="0"/>
              <a:t>Servir 12:7</a:t>
            </a: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sz="2000" dirty="0" smtClean="0"/>
              <a:t>LLAMADOS A SERVIR EN LAS NACIONES</a:t>
            </a:r>
          </a:p>
        </p:txBody>
      </p:sp>
      <p:sp>
        <p:nvSpPr>
          <p:cNvPr id="29698" name="Content Placeholder 4"/>
          <p:cNvSpPr>
            <a:spLocks noGrp="1"/>
          </p:cNvSpPr>
          <p:nvPr>
            <p:ph idx="1"/>
          </p:nvPr>
        </p:nvSpPr>
        <p:spPr>
          <a:xfrm>
            <a:off x="1042988" y="1828800"/>
            <a:ext cx="7186612" cy="4724400"/>
          </a:xfrm>
        </p:spPr>
        <p:txBody>
          <a:bodyPr/>
          <a:lstStyle/>
          <a:p>
            <a:pPr marL="68263" indent="0" eaLnBrk="1" hangingPunct="1">
              <a:buFont typeface="Wingdings 2" pitchFamily="18" charset="2"/>
              <a:buNone/>
            </a:pPr>
            <a:r>
              <a:rPr lang="es-ES_tradnl" b="1" u="sng" dirty="0" smtClean="0"/>
              <a:t>Como involucrarse antes de Febrero 2012</a:t>
            </a:r>
          </a:p>
          <a:p>
            <a:pPr lvl="1" eaLnBrk="1" hangingPunct="1"/>
            <a:r>
              <a:rPr lang="es-ES_tradnl" b="1" dirty="0" smtClean="0"/>
              <a:t>Levantando fondos </a:t>
            </a:r>
            <a:r>
              <a:rPr lang="es-ES_tradnl" dirty="0" err="1" smtClean="0"/>
              <a:t>–</a:t>
            </a:r>
            <a:r>
              <a:rPr lang="es-ES_tradnl" dirty="0" smtClean="0"/>
              <a:t> Promoción del proyecto</a:t>
            </a:r>
          </a:p>
          <a:p>
            <a:pPr lvl="2" eaLnBrk="1" hangingPunct="1"/>
            <a:r>
              <a:rPr lang="es-ES_tradnl" sz="2200" dirty="0" smtClean="0"/>
              <a:t>Pase la información a sus líderes de jóvenes y pastores.</a:t>
            </a:r>
          </a:p>
          <a:p>
            <a:pPr lvl="2" eaLnBrk="1" hangingPunct="1"/>
            <a:r>
              <a:rPr lang="es-ES_tradnl" sz="2200" dirty="0" smtClean="0"/>
              <a:t>Comparta acerca del proyecto en los eventos juveniles distritales y locales: Retiros, campamentos, reuniones juveniles, etc.</a:t>
            </a:r>
          </a:p>
          <a:p>
            <a:pPr lvl="2" eaLnBrk="1" hangingPunct="1"/>
            <a:r>
              <a:rPr lang="es-ES_tradnl" sz="2200" dirty="0" smtClean="0"/>
              <a:t>Poner una meta para su iglesia local y/o distrito.</a:t>
            </a:r>
          </a:p>
          <a:p>
            <a:pPr lvl="2" eaLnBrk="1" hangingPunct="1"/>
            <a:r>
              <a:rPr lang="es-ES_tradnl" sz="2200" dirty="0" smtClean="0"/>
              <a:t>Hacer afiches acerca del proyecto.</a:t>
            </a:r>
          </a:p>
        </p:txBody>
      </p:sp>
      <p:sp>
        <p:nvSpPr>
          <p:cNvPr id="29699" name="TextBox 5"/>
          <p:cNvSpPr txBox="1">
            <a:spLocks noChangeArrowheads="1"/>
          </p:cNvSpPr>
          <p:nvPr/>
        </p:nvSpPr>
        <p:spPr bwMode="auto">
          <a:xfrm>
            <a:off x="4648200" y="-76200"/>
            <a:ext cx="3505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_tradnl" sz="4000" b="1" smtClean="0">
                <a:solidFill>
                  <a:schemeClr val="accent1"/>
                </a:solidFill>
                <a:latin typeface="Century Gothic" pitchFamily="34" charset="0"/>
              </a:rPr>
              <a:t>Participación</a:t>
            </a:r>
            <a:endParaRPr lang="es-ES_tradnl" sz="4000">
              <a:solidFill>
                <a:schemeClr val="accent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154409">
            <a:off x="7684918" y="3325545"/>
            <a:ext cx="536025" cy="1409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Title 3"/>
          <p:cNvSpPr>
            <a:spLocks noGrp="1"/>
          </p:cNvSpPr>
          <p:nvPr>
            <p:ph type="title"/>
          </p:nvPr>
        </p:nvSpPr>
        <p:spPr>
          <a:xfrm>
            <a:off x="457200" y="722313"/>
            <a:ext cx="7610475" cy="1030287"/>
          </a:xfrm>
        </p:spPr>
        <p:txBody>
          <a:bodyPr/>
          <a:lstStyle/>
          <a:p>
            <a:pPr eaLnBrk="1" hangingPunct="1"/>
            <a:r>
              <a:rPr lang="es-ES_tradnl" b="1" dirty="0" smtClean="0"/>
              <a:t>Servir 12:7</a:t>
            </a: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sz="2000" dirty="0" smtClean="0"/>
              <a:t>LLAMADOS A SERVIR EN LAS NACIONES</a:t>
            </a:r>
          </a:p>
        </p:txBody>
      </p:sp>
      <p:sp>
        <p:nvSpPr>
          <p:cNvPr id="30723" name="Content Placeholder 4"/>
          <p:cNvSpPr>
            <a:spLocks noGrp="1"/>
          </p:cNvSpPr>
          <p:nvPr>
            <p:ph idx="1"/>
          </p:nvPr>
        </p:nvSpPr>
        <p:spPr>
          <a:xfrm>
            <a:off x="1042988" y="1828800"/>
            <a:ext cx="6777037" cy="4724400"/>
          </a:xfrm>
        </p:spPr>
        <p:txBody>
          <a:bodyPr/>
          <a:lstStyle/>
          <a:p>
            <a:pPr marL="68263" indent="0" eaLnBrk="1" hangingPunct="1">
              <a:buFont typeface="Wingdings 2" pitchFamily="18" charset="2"/>
              <a:buNone/>
            </a:pPr>
            <a:r>
              <a:rPr lang="es-ES_tradnl" b="1" u="sng" dirty="0" smtClean="0"/>
              <a:t>Como involucrarse antes de Febrero 2012</a:t>
            </a:r>
          </a:p>
          <a:p>
            <a:pPr lvl="1" eaLnBrk="1" hangingPunct="1"/>
            <a:r>
              <a:rPr lang="es-ES_tradnl" b="1" dirty="0" smtClean="0"/>
              <a:t>Levantando fondos</a:t>
            </a:r>
            <a:r>
              <a:rPr lang="es-ES_tradnl" dirty="0" smtClean="0"/>
              <a:t> </a:t>
            </a:r>
            <a:r>
              <a:rPr lang="es-ES_tradnl" dirty="0" err="1" smtClean="0"/>
              <a:t>–</a:t>
            </a:r>
            <a:r>
              <a:rPr lang="es-ES_tradnl" dirty="0" smtClean="0"/>
              <a:t> Promoción del proyecto.</a:t>
            </a:r>
          </a:p>
          <a:p>
            <a:pPr lvl="2" eaLnBrk="1" hangingPunct="1"/>
            <a:r>
              <a:rPr lang="es-ES_tradnl" dirty="0" smtClean="0"/>
              <a:t>Realizar cultos o servicios promocionando las misiones, proyecto y recogiendo ofrendas para apoyar </a:t>
            </a:r>
            <a:r>
              <a:rPr lang="es-ES_tradnl" b="1" dirty="0" smtClean="0">
                <a:solidFill>
                  <a:srgbClr val="94C600"/>
                </a:solidFill>
                <a:ea typeface="+mj-ea"/>
                <a:cs typeface="+mj-cs"/>
              </a:rPr>
              <a:t>Servir 12:7</a:t>
            </a:r>
            <a:r>
              <a:rPr lang="es-ES_tradnl" sz="1100" dirty="0" smtClean="0"/>
              <a:t>.</a:t>
            </a:r>
            <a:endParaRPr lang="es-ES_tradnl" dirty="0" smtClean="0"/>
          </a:p>
          <a:p>
            <a:pPr lvl="2" eaLnBrk="1" hangingPunct="1"/>
            <a:r>
              <a:rPr lang="es-ES_tradnl" dirty="0" smtClean="0"/>
              <a:t>Visite </a:t>
            </a:r>
            <a:r>
              <a:rPr lang="es-ES_tradnl" dirty="0" smtClean="0">
                <a:hlinkClick r:id="rId4"/>
              </a:rPr>
              <a:t>www.nyitoday.org/jfang</a:t>
            </a:r>
            <a:r>
              <a:rPr lang="es-ES_tradnl" dirty="0" smtClean="0"/>
              <a:t> para saber del progreso para alcanzar la meta.</a:t>
            </a:r>
          </a:p>
          <a:p>
            <a:pPr lvl="2" eaLnBrk="1" hangingPunct="1"/>
            <a:r>
              <a:rPr lang="es-ES_tradnl" dirty="0" smtClean="0"/>
              <a:t>También visite </a:t>
            </a:r>
            <a:r>
              <a:rPr lang="es-ES_tradnl" dirty="0" smtClean="0">
                <a:hlinkClick r:id="rId4"/>
              </a:rPr>
              <a:t>www.nyitoday.org/jfang</a:t>
            </a:r>
            <a:r>
              <a:rPr lang="es-ES_tradnl" dirty="0" smtClean="0"/>
              <a:t> para logos de </a:t>
            </a:r>
            <a:r>
              <a:rPr lang="es-ES_tradnl" b="1" dirty="0" smtClean="0">
                <a:solidFill>
                  <a:schemeClr val="accent1"/>
                </a:solidFill>
              </a:rPr>
              <a:t>Servir 12:7</a:t>
            </a:r>
            <a:r>
              <a:rPr lang="es-ES_tradnl" dirty="0" smtClean="0"/>
              <a:t> y más ideas sobre promover y levantar fondos.</a:t>
            </a:r>
          </a:p>
          <a:p>
            <a:pPr lvl="3" eaLnBrk="1" hangingPunct="1"/>
            <a:endParaRPr lang="es-ES_tradnl" dirty="0" smtClean="0"/>
          </a:p>
          <a:p>
            <a:pPr lvl="3" eaLnBrk="1" hangingPunct="1"/>
            <a:endParaRPr lang="es-ES_tradnl" dirty="0" smtClean="0"/>
          </a:p>
          <a:p>
            <a:pPr lvl="1" eaLnBrk="1" hangingPunct="1"/>
            <a:endParaRPr lang="es-ES_tradnl" dirty="0" smtClean="0"/>
          </a:p>
        </p:txBody>
      </p:sp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4648200" y="-76200"/>
            <a:ext cx="3505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_tradnl" sz="4000" b="1" smtClean="0">
                <a:solidFill>
                  <a:schemeClr val="accent1"/>
                </a:solidFill>
                <a:latin typeface="Century Gothic" pitchFamily="34" charset="0"/>
              </a:rPr>
              <a:t>Participación</a:t>
            </a:r>
            <a:endParaRPr lang="es-ES_tradnl" sz="4000">
              <a:solidFill>
                <a:schemeClr val="accent1"/>
              </a:solidFill>
              <a:latin typeface="Century Gothic" pitchFamily="34" charset="0"/>
            </a:endParaRPr>
          </a:p>
        </p:txBody>
      </p:sp>
      <p:pic>
        <p:nvPicPr>
          <p:cNvPr id="7" name="Picture 6" descr="12-7_Logo_Es_Smal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003005">
            <a:off x="809562" y="5379875"/>
            <a:ext cx="1076012" cy="8070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3"/>
          <p:cNvSpPr>
            <a:spLocks noGrp="1"/>
          </p:cNvSpPr>
          <p:nvPr>
            <p:ph type="title"/>
          </p:nvPr>
        </p:nvSpPr>
        <p:spPr>
          <a:xfrm>
            <a:off x="457200" y="722313"/>
            <a:ext cx="7610475" cy="1030287"/>
          </a:xfrm>
        </p:spPr>
        <p:txBody>
          <a:bodyPr/>
          <a:lstStyle/>
          <a:p>
            <a:pPr eaLnBrk="1" hangingPunct="1"/>
            <a:r>
              <a:rPr lang="es-ES_tradnl" b="1" dirty="0" smtClean="0"/>
              <a:t>Servir 12:7</a:t>
            </a: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sz="2000" dirty="0" smtClean="0"/>
              <a:t>LLAMADOS A SERVIR EN LAS NACIONES</a:t>
            </a:r>
          </a:p>
        </p:txBody>
      </p:sp>
      <p:sp>
        <p:nvSpPr>
          <p:cNvPr id="31746" name="Content Placeholder 4"/>
          <p:cNvSpPr>
            <a:spLocks noGrp="1"/>
          </p:cNvSpPr>
          <p:nvPr>
            <p:ph idx="1"/>
          </p:nvPr>
        </p:nvSpPr>
        <p:spPr>
          <a:xfrm>
            <a:off x="1042988" y="1828800"/>
            <a:ext cx="7186612" cy="4648200"/>
          </a:xfrm>
        </p:spPr>
        <p:txBody>
          <a:bodyPr/>
          <a:lstStyle/>
          <a:p>
            <a:pPr marL="68263" indent="0" eaLnBrk="1" hangingPunct="1">
              <a:buFont typeface="Wingdings 2" pitchFamily="18" charset="2"/>
              <a:buNone/>
            </a:pPr>
            <a:r>
              <a:rPr lang="es-ES_tradnl" b="1" dirty="0" smtClean="0"/>
              <a:t>Como involucrarse después de Febrero 2012</a:t>
            </a:r>
          </a:p>
          <a:p>
            <a:pPr lvl="1" eaLnBrk="1" hangingPunct="1"/>
            <a:r>
              <a:rPr lang="es-ES_tradnl" dirty="0" smtClean="0"/>
              <a:t>Seguimiento del proyecto</a:t>
            </a:r>
          </a:p>
          <a:p>
            <a:pPr lvl="2" eaLnBrk="1" hangingPunct="1"/>
            <a:r>
              <a:rPr lang="es-ES_tradnl" dirty="0" smtClean="0"/>
              <a:t>Historias, fotos, y reportes serán provistos a través de un informe mensual que los participantes y líderes de los países participantes.</a:t>
            </a:r>
          </a:p>
          <a:p>
            <a:pPr lvl="2"/>
            <a:r>
              <a:rPr lang="es-ES_tradnl" dirty="0" smtClean="0"/>
              <a:t>Página Mesoamérica en </a:t>
            </a:r>
            <a:r>
              <a:rPr lang="es-ES_tradnl" dirty="0" err="1" smtClean="0"/>
              <a:t>Facebook</a:t>
            </a:r>
            <a:r>
              <a:rPr lang="es-ES_tradnl" dirty="0" smtClean="0"/>
              <a:t> y Sitio Web oficial de la Región. </a:t>
            </a:r>
            <a:r>
              <a:rPr lang="es-ES_tradnl" dirty="0" smtClean="0">
                <a:hlinkClick r:id="rId3"/>
              </a:rPr>
              <a:t>www.mesoamericaregion.org</a:t>
            </a:r>
            <a:endParaRPr lang="es-ES_tradnl" dirty="0" smtClean="0"/>
          </a:p>
          <a:p>
            <a:pPr lvl="2" eaLnBrk="1" hangingPunct="1">
              <a:buNone/>
            </a:pPr>
            <a:endParaRPr lang="es-ES_tradnl" dirty="0" smtClean="0"/>
          </a:p>
          <a:p>
            <a:pPr lvl="1" eaLnBrk="1" hangingPunct="1"/>
            <a:endParaRPr lang="es-ES_tradnl" dirty="0" smtClean="0"/>
          </a:p>
        </p:txBody>
      </p:sp>
      <p:sp>
        <p:nvSpPr>
          <p:cNvPr id="31747" name="TextBox 5"/>
          <p:cNvSpPr txBox="1">
            <a:spLocks noChangeArrowheads="1"/>
          </p:cNvSpPr>
          <p:nvPr/>
        </p:nvSpPr>
        <p:spPr bwMode="auto">
          <a:xfrm>
            <a:off x="4648200" y="-76200"/>
            <a:ext cx="3505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_tradnl" sz="4000" b="1" smtClean="0">
                <a:solidFill>
                  <a:schemeClr val="accent1"/>
                </a:solidFill>
                <a:latin typeface="Century Gothic" pitchFamily="34" charset="0"/>
              </a:rPr>
              <a:t>Participación</a:t>
            </a:r>
            <a:endParaRPr lang="es-ES_tradnl" sz="4000">
              <a:solidFill>
                <a:schemeClr val="accent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Title 1"/>
          <p:cNvSpPr txBox="1">
            <a:spLocks/>
          </p:cNvSpPr>
          <p:nvPr/>
        </p:nvSpPr>
        <p:spPr bwMode="auto">
          <a:xfrm>
            <a:off x="4800600" y="304800"/>
            <a:ext cx="3313112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es-ES_tradnl" sz="4000" dirty="0" smtClean="0">
                <a:solidFill>
                  <a:schemeClr val="accent1"/>
                </a:solidFill>
                <a:latin typeface="Berlin Sans FB" pitchFamily="34" charset="0"/>
              </a:rPr>
              <a:t>Llamados a servir en las naciones</a:t>
            </a:r>
            <a:endParaRPr lang="es-ES_tradnl" sz="4000" dirty="0">
              <a:solidFill>
                <a:schemeClr val="accent1"/>
              </a:solidFill>
              <a:latin typeface="Berlin Sans FB" pitchFamily="34" charset="0"/>
            </a:endParaRPr>
          </a:p>
        </p:txBody>
      </p:sp>
      <p:sp>
        <p:nvSpPr>
          <p:cNvPr id="32772" name="Title 1"/>
          <p:cNvSpPr txBox="1">
            <a:spLocks/>
          </p:cNvSpPr>
          <p:nvPr/>
        </p:nvSpPr>
        <p:spPr bwMode="auto">
          <a:xfrm>
            <a:off x="4840288" y="1228725"/>
            <a:ext cx="3313112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endParaRPr lang="en-US" sz="9500" dirty="0">
              <a:solidFill>
                <a:schemeClr val="accent1"/>
              </a:solidFill>
              <a:latin typeface="Berlin Sans FB" pitchFamily="34" charset="0"/>
            </a:endParaRPr>
          </a:p>
        </p:txBody>
      </p:sp>
      <p:pic>
        <p:nvPicPr>
          <p:cNvPr id="8" name="Picture 7" descr="12-7_Logo_Es_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3352800"/>
            <a:ext cx="3124200" cy="2343150"/>
          </a:xfrm>
          <a:prstGeom prst="rect">
            <a:avLst/>
          </a:prstGeom>
        </p:spPr>
      </p:pic>
      <p:sp>
        <p:nvSpPr>
          <p:cNvPr id="10" name="Subtitle 2"/>
          <p:cNvSpPr txBox="1">
            <a:spLocks/>
          </p:cNvSpPr>
          <p:nvPr/>
        </p:nvSpPr>
        <p:spPr bwMode="auto">
          <a:xfrm>
            <a:off x="228600" y="1676400"/>
            <a:ext cx="40386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es-ES_tradnl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Berlin Sans FB" pitchFamily="34" charset="0"/>
                <a:ea typeface="+mn-ea"/>
                <a:cs typeface="+mn-cs"/>
              </a:rPr>
              <a:t>“</a:t>
            </a:r>
            <a:r>
              <a:rPr kumimoji="0" lang="es-ES_tradn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 tu don es servir a otros, sírvelos bien</a:t>
            </a:r>
            <a:r>
              <a:rPr kumimoji="0" lang="es-ES_tradnl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Berlin Sans FB" pitchFamily="34" charset="0"/>
                <a:ea typeface="+mn-ea"/>
                <a:cs typeface="+mn-cs"/>
              </a:rPr>
              <a:t>.”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es-ES_tradnl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Berlin Sans FB" pitchFamily="34" charset="0"/>
                <a:ea typeface="+mn-ea"/>
                <a:cs typeface="+mn-cs"/>
              </a:rPr>
              <a:t>~ Romanos 12:7 </a:t>
            </a:r>
            <a:r>
              <a:rPr kumimoji="0" lang="es-ES_tradnl" sz="4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Berlin Sans FB" pitchFamily="34" charset="0"/>
                <a:ea typeface="+mn-ea"/>
                <a:cs typeface="+mn-cs"/>
              </a:rPr>
              <a:t>(NTV)</a:t>
            </a:r>
            <a:endParaRPr kumimoji="0" lang="es-ES_tradnl" sz="44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Berlin Sans FB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8821</TotalTime>
  <Words>2042</Words>
  <Application>Microsoft Macintosh PowerPoint</Application>
  <PresentationFormat>On-screen Show (4:3)</PresentationFormat>
  <Paragraphs>195</Paragraphs>
  <Slides>22</Slides>
  <Notes>15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Austin</vt:lpstr>
      <vt:lpstr>UN LLAMADO A SERVIR         EN LAS NACIONES</vt:lpstr>
      <vt:lpstr>¿Qué es?</vt:lpstr>
      <vt:lpstr>EL DAR GENERA DAR</vt:lpstr>
      <vt:lpstr>¿Qué es el Proyecto de Enfoque Global?</vt:lpstr>
      <vt:lpstr>2010</vt:lpstr>
      <vt:lpstr>Servir 12:7 LLAMADOS A SERVIR EN LAS NACIONES</vt:lpstr>
      <vt:lpstr>Servir 12:7 LLAMADOS A SERVIR EN LAS NACIONES</vt:lpstr>
      <vt:lpstr>Servir 12:7 LLAMADOS A SERVIR EN LAS NACIONES</vt:lpstr>
      <vt:lpstr>Servir 12:7 LLAMADOS A SERVIR EN LAS NACIONES</vt:lpstr>
      <vt:lpstr>Servir 12:7 LLAMADOS A SERVIR EN LAS NACIONES</vt:lpstr>
      <vt:lpstr>Servir 12:7 LLAMADOS A SERVIR EN LAS NACIONES</vt:lpstr>
      <vt:lpstr>Servir 12:7 LLAMADOS A SERVIR EN LAS NACIONES</vt:lpstr>
      <vt:lpstr>Servir 12:7 LLAMADOS A SERVIR EN LAS NACIONES</vt:lpstr>
      <vt:lpstr>Servir 12:7 LLAMADOS A SERVIR EN LAS NACIONES</vt:lpstr>
      <vt:lpstr>Servir 12:7 LLAMADOS A SERVIR EN LAS NACIONES</vt:lpstr>
      <vt:lpstr>Servir 12:7 LLAMADOS A SERVIR EN LAS NACIONES</vt:lpstr>
      <vt:lpstr>Servir 12:7 LLAMADOS A SERVIR EN LAS NACIONES</vt:lpstr>
      <vt:lpstr>Servir 12:7  LLAMADOS A SERVIR EN LAS NACIONES</vt:lpstr>
      <vt:lpstr>Servir 12:7 LLAMADOS A SERVIR EN LAS NACIONES</vt:lpstr>
      <vt:lpstr>Servir 12:7 LLAMADOS A SERVIR EN LAS NACIONES</vt:lpstr>
      <vt:lpstr>Servir 12:7 LLAMADOS A SERVIR EN LAS NACIONES</vt:lpstr>
      <vt:lpstr>Slide 22</vt:lpstr>
    </vt:vector>
  </TitlesOfParts>
  <Company>Church of the Nazarene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Lisa Aparicio</dc:creator>
  <cp:lastModifiedBy>Scott Armstrong</cp:lastModifiedBy>
  <cp:revision>85</cp:revision>
  <dcterms:created xsi:type="dcterms:W3CDTF">2011-07-27T23:11:20Z</dcterms:created>
  <dcterms:modified xsi:type="dcterms:W3CDTF">2011-07-27T23:12:34Z</dcterms:modified>
</cp:coreProperties>
</file>